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1"/>
  </p:notesMasterIdLst>
  <p:handoutMasterIdLst>
    <p:handoutMasterId r:id="rId22"/>
  </p:handoutMasterIdLst>
  <p:sldIdLst>
    <p:sldId id="330" r:id="rId4"/>
    <p:sldId id="328" r:id="rId5"/>
    <p:sldId id="334" r:id="rId6"/>
    <p:sldId id="331" r:id="rId7"/>
    <p:sldId id="346" r:id="rId8"/>
    <p:sldId id="347" r:id="rId9"/>
    <p:sldId id="341" r:id="rId10"/>
    <p:sldId id="342" r:id="rId11"/>
    <p:sldId id="353" r:id="rId12"/>
    <p:sldId id="343" r:id="rId13"/>
    <p:sldId id="344" r:id="rId14"/>
    <p:sldId id="345" r:id="rId15"/>
    <p:sldId id="348" r:id="rId16"/>
    <p:sldId id="349" r:id="rId17"/>
    <p:sldId id="351" r:id="rId18"/>
    <p:sldId id="352" r:id="rId19"/>
    <p:sldId id="350" r:id="rId20"/>
  </p:sldIdLst>
  <p:sldSz cx="12192000" cy="6858000"/>
  <p:notesSz cx="7023100" cy="93091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333333"/>
    <a:srgbClr val="FFFF66"/>
    <a:srgbClr val="FF9900"/>
    <a:srgbClr val="FF33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3557" autoAdjust="0"/>
  </p:normalViewPr>
  <p:slideViewPr>
    <p:cSldViewPr snapToGrid="0">
      <p:cViewPr varScale="1">
        <p:scale>
          <a:sx n="49" d="100"/>
          <a:sy n="49" d="100"/>
        </p:scale>
        <p:origin x="54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363"/>
          </a:xfrm>
          <a:prstGeom prst="rect">
            <a:avLst/>
          </a:prstGeom>
        </p:spPr>
        <p:txBody>
          <a:bodyPr vert="horz" lIns="92437" tIns="46218" rIns="92437" bIns="46218"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8132" y="0"/>
            <a:ext cx="3043343" cy="467363"/>
          </a:xfrm>
          <a:prstGeom prst="rect">
            <a:avLst/>
          </a:prstGeom>
        </p:spPr>
        <p:txBody>
          <a:bodyPr vert="horz" lIns="92437" tIns="46218" rIns="92437" bIns="46218" rtlCol="0"/>
          <a:lstStyle>
            <a:lvl1pPr algn="r" fontAlgn="auto">
              <a:spcBef>
                <a:spcPts val="0"/>
              </a:spcBef>
              <a:spcAft>
                <a:spcPts val="0"/>
              </a:spcAft>
              <a:defRPr sz="1200" smtClean="0">
                <a:latin typeface="+mn-lt"/>
                <a:cs typeface="+mn-cs"/>
              </a:defRPr>
            </a:lvl1pPr>
          </a:lstStyle>
          <a:p>
            <a:pPr>
              <a:defRPr/>
            </a:pPr>
            <a:fld id="{D6EB8CFD-1656-4A8A-9B8B-30C04A7B6603}" type="datetimeFigureOut">
              <a:rPr lang="en-US"/>
              <a:pPr>
                <a:defRPr/>
              </a:pPr>
              <a:t>1/20/2025</a:t>
            </a:fld>
            <a:endParaRPr lang="en-US" dirty="0"/>
          </a:p>
        </p:txBody>
      </p:sp>
      <p:sp>
        <p:nvSpPr>
          <p:cNvPr id="4" name="Footer Placeholder 3"/>
          <p:cNvSpPr>
            <a:spLocks noGrp="1"/>
          </p:cNvSpPr>
          <p:nvPr>
            <p:ph type="ftr" sz="quarter" idx="2"/>
          </p:nvPr>
        </p:nvSpPr>
        <p:spPr>
          <a:xfrm>
            <a:off x="1" y="8841738"/>
            <a:ext cx="3043343" cy="467363"/>
          </a:xfrm>
          <a:prstGeom prst="rect">
            <a:avLst/>
          </a:prstGeom>
        </p:spPr>
        <p:txBody>
          <a:bodyPr vert="horz" lIns="92437" tIns="46218" rIns="92437" bIns="46218"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8132" y="8841738"/>
            <a:ext cx="3043343" cy="467363"/>
          </a:xfrm>
          <a:prstGeom prst="rect">
            <a:avLst/>
          </a:prstGeom>
        </p:spPr>
        <p:txBody>
          <a:bodyPr vert="horz" wrap="square" lIns="92437" tIns="46218" rIns="92437" bIns="46218" numCol="1" anchor="b" anchorCtr="0" compatLnSpc="1">
            <a:prstTxWarp prst="textNoShape">
              <a:avLst/>
            </a:prstTxWarp>
          </a:bodyPr>
          <a:lstStyle>
            <a:lvl1pPr algn="r">
              <a:defRPr sz="1200">
                <a:latin typeface="Calibri" panose="020F0502020204030204" pitchFamily="34" charset="0"/>
              </a:defRPr>
            </a:lvl1pPr>
          </a:lstStyle>
          <a:p>
            <a:fld id="{D44D2C4E-1771-4653-884C-6B87511F5C83}" type="slidenum">
              <a:rPr lang="en-US" altLang="en-US"/>
              <a:pPr/>
              <a:t>‹#›</a:t>
            </a:fld>
            <a:endParaRPr lang="en-US" altLang="en-US" dirty="0"/>
          </a:p>
        </p:txBody>
      </p:sp>
    </p:spTree>
    <p:extLst>
      <p:ext uri="{BB962C8B-B14F-4D97-AF65-F5344CB8AC3E}">
        <p14:creationId xmlns:p14="http://schemas.microsoft.com/office/powerpoint/2010/main" val="3077635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363"/>
          </a:xfrm>
          <a:prstGeom prst="rect">
            <a:avLst/>
          </a:prstGeom>
        </p:spPr>
        <p:txBody>
          <a:bodyPr vert="horz" lIns="92437" tIns="46218" rIns="92437" bIns="46218"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8132" y="0"/>
            <a:ext cx="3043343" cy="467363"/>
          </a:xfrm>
          <a:prstGeom prst="rect">
            <a:avLst/>
          </a:prstGeom>
        </p:spPr>
        <p:txBody>
          <a:bodyPr vert="horz" lIns="92437" tIns="46218" rIns="92437" bIns="46218" rtlCol="0"/>
          <a:lstStyle>
            <a:lvl1pPr algn="r" fontAlgn="auto">
              <a:spcBef>
                <a:spcPts val="0"/>
              </a:spcBef>
              <a:spcAft>
                <a:spcPts val="0"/>
              </a:spcAft>
              <a:defRPr sz="1200" smtClean="0">
                <a:latin typeface="+mn-lt"/>
                <a:cs typeface="+mn-cs"/>
              </a:defRPr>
            </a:lvl1pPr>
          </a:lstStyle>
          <a:p>
            <a:pPr>
              <a:defRPr/>
            </a:pPr>
            <a:fld id="{3009AB06-4DCB-4AF8-AD60-E4A9F62B0080}" type="datetimeFigureOut">
              <a:rPr lang="en-US"/>
              <a:pPr>
                <a:defRPr/>
              </a:pPr>
              <a:t>1/20/2025</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2437" tIns="46218" rIns="92437" bIns="46218" rtlCol="0" anchor="ctr"/>
          <a:lstStyle/>
          <a:p>
            <a:pPr lvl="0"/>
            <a:endParaRPr lang="en-US" noProof="0" dirty="0"/>
          </a:p>
        </p:txBody>
      </p:sp>
      <p:sp>
        <p:nvSpPr>
          <p:cNvPr id="5" name="Notes Placeholder 4"/>
          <p:cNvSpPr>
            <a:spLocks noGrp="1"/>
          </p:cNvSpPr>
          <p:nvPr>
            <p:ph type="body" sz="quarter" idx="3"/>
          </p:nvPr>
        </p:nvSpPr>
        <p:spPr>
          <a:xfrm>
            <a:off x="702310" y="4479687"/>
            <a:ext cx="5618480" cy="3665776"/>
          </a:xfrm>
          <a:prstGeom prst="rect">
            <a:avLst/>
          </a:prstGeom>
        </p:spPr>
        <p:txBody>
          <a:bodyPr vert="horz" lIns="92437" tIns="46218" rIns="92437" bIns="46218"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41738"/>
            <a:ext cx="3043343" cy="467363"/>
          </a:xfrm>
          <a:prstGeom prst="rect">
            <a:avLst/>
          </a:prstGeom>
        </p:spPr>
        <p:txBody>
          <a:bodyPr vert="horz" lIns="92437" tIns="46218" rIns="92437" bIns="46218"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8132" y="8841738"/>
            <a:ext cx="3043343" cy="467363"/>
          </a:xfrm>
          <a:prstGeom prst="rect">
            <a:avLst/>
          </a:prstGeom>
        </p:spPr>
        <p:txBody>
          <a:bodyPr vert="horz" wrap="square" lIns="92437" tIns="46218" rIns="92437" bIns="46218" numCol="1" anchor="b" anchorCtr="0" compatLnSpc="1">
            <a:prstTxWarp prst="textNoShape">
              <a:avLst/>
            </a:prstTxWarp>
          </a:bodyPr>
          <a:lstStyle>
            <a:lvl1pPr algn="r">
              <a:defRPr sz="1200">
                <a:latin typeface="Calibri" panose="020F0502020204030204" pitchFamily="34" charset="0"/>
              </a:defRPr>
            </a:lvl1pPr>
          </a:lstStyle>
          <a:p>
            <a:fld id="{E6FEF5FB-A0C3-427D-8075-7186C8F0EA50}" type="slidenum">
              <a:rPr lang="en-US" altLang="en-US"/>
              <a:pPr/>
              <a:t>‹#›</a:t>
            </a:fld>
            <a:endParaRPr lang="en-US" altLang="en-US" dirty="0"/>
          </a:p>
        </p:txBody>
      </p:sp>
    </p:spTree>
    <p:extLst>
      <p:ext uri="{BB962C8B-B14F-4D97-AF65-F5344CB8AC3E}">
        <p14:creationId xmlns:p14="http://schemas.microsoft.com/office/powerpoint/2010/main" val="11688910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83481">
              <a:defRPr/>
            </a:pPr>
            <a:fld id="{E6FEF5FB-A0C3-427D-8075-7186C8F0EA50}" type="slidenum">
              <a:rPr lang="en-US" altLang="en-US">
                <a:solidFill>
                  <a:prstClr val="black"/>
                </a:solidFill>
              </a:rPr>
              <a:pPr defTabSz="483481">
                <a:defRPr/>
              </a:pPr>
              <a:t>1</a:t>
            </a:fld>
            <a:endParaRPr lang="en-US" altLang="en-US">
              <a:solidFill>
                <a:prstClr val="black"/>
              </a:solidFill>
            </a:endParaRPr>
          </a:p>
        </p:txBody>
      </p:sp>
    </p:spTree>
    <p:extLst>
      <p:ext uri="{BB962C8B-B14F-4D97-AF65-F5344CB8AC3E}">
        <p14:creationId xmlns:p14="http://schemas.microsoft.com/office/powerpoint/2010/main" val="395056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77599" fontAlgn="auto">
              <a:spcBef>
                <a:spcPts val="0"/>
              </a:spcBef>
              <a:spcAft>
                <a:spcPts val="0"/>
              </a:spcAft>
              <a:defRPr/>
            </a:pPr>
            <a:fld id="{251096F4-F032-43F7-8A27-B2C804054D6D}" type="slidenum">
              <a:rPr lang="en-US" altLang="en-US" sz="1800" kern="0">
                <a:solidFill>
                  <a:sysClr val="windowText" lastClr="000000"/>
                </a:solidFill>
                <a:latin typeface="Calibri" panose="020F0502020204030204"/>
              </a:rPr>
              <a:pPr defTabSz="977599" fontAlgn="auto">
                <a:spcBef>
                  <a:spcPts val="0"/>
                </a:spcBef>
                <a:spcAft>
                  <a:spcPts val="0"/>
                </a:spcAft>
                <a:defRPr/>
              </a:pPr>
              <a:t>2</a:t>
            </a:fld>
            <a:endParaRPr lang="en-US" altLang="en-US" sz="1800" kern="0">
              <a:solidFill>
                <a:sysClr val="windowText" lastClr="000000"/>
              </a:solidFill>
              <a:latin typeface="Calibri" panose="020F0502020204030204"/>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9273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Mark 4:38-41  </a:t>
            </a:r>
            <a:r>
              <a:rPr lang="en-US" dirty="0"/>
              <a:t>But He was in the stern, asleep on a pillow. And they awoke Him and said to Him, "Teacher, do You not care that we are perishing?"  39  Then He arose and rebuked the wind, and said to the sea, "Peace, be still!" And the wind ceased and there was a great calm.  40  But He said to them, "Why are you so fearful? How is it that you have no faith?"  41  And they feared exceedingly, and said to one another, "Who can this be, that even the wind and the sea obey Him!"</a:t>
            </a:r>
          </a:p>
        </p:txBody>
      </p:sp>
      <p:sp>
        <p:nvSpPr>
          <p:cNvPr id="4" name="Slide Number Placeholder 3"/>
          <p:cNvSpPr>
            <a:spLocks noGrp="1"/>
          </p:cNvSpPr>
          <p:nvPr>
            <p:ph type="sldNum" sz="quarter" idx="5"/>
          </p:nvPr>
        </p:nvSpPr>
        <p:spPr/>
        <p:txBody>
          <a:bodyPr/>
          <a:lstStyle/>
          <a:p>
            <a:fld id="{E6FEF5FB-A0C3-427D-8075-7186C8F0EA50}" type="slidenum">
              <a:rPr lang="en-US" altLang="en-US" smtClean="0"/>
              <a:pPr/>
              <a:t>4</a:t>
            </a:fld>
            <a:endParaRPr lang="en-US" altLang="en-US" dirty="0"/>
          </a:p>
        </p:txBody>
      </p:sp>
    </p:spTree>
    <p:extLst>
      <p:ext uri="{BB962C8B-B14F-4D97-AF65-F5344CB8AC3E}">
        <p14:creationId xmlns:p14="http://schemas.microsoft.com/office/powerpoint/2010/main" val="3937167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EDE525-8FF2-4C74-976B-43D97817723B}" type="slidenum">
              <a:rPr lang="en-US" altLang="en-US"/>
              <a:pPr/>
              <a:t>8</a:t>
            </a:fld>
            <a:endParaRPr lang="en-US" alt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14347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6FB1A-2129-FEB6-AABA-678DBD02A7DC}"/>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60FBA149-1A46-0BBB-4E56-1A7D6C61A963}"/>
              </a:ext>
            </a:extLst>
          </p:cNvPr>
          <p:cNvSpPr>
            <a:spLocks noGrp="1" noChangeArrowheads="1"/>
          </p:cNvSpPr>
          <p:nvPr>
            <p:ph type="sldNum" sz="quarter" idx="5"/>
          </p:nvPr>
        </p:nvSpPr>
        <p:spPr>
          <a:ln/>
        </p:spPr>
        <p:txBody>
          <a:bodyPr/>
          <a:lstStyle/>
          <a:p>
            <a:fld id="{CEEDE525-8FF2-4C74-976B-43D97817723B}" type="slidenum">
              <a:rPr lang="en-US" altLang="en-US"/>
              <a:pPr/>
              <a:t>9</a:t>
            </a:fld>
            <a:endParaRPr lang="en-US" altLang="en-US"/>
          </a:p>
        </p:txBody>
      </p:sp>
      <p:sp>
        <p:nvSpPr>
          <p:cNvPr id="141314" name="Rectangle 2">
            <a:extLst>
              <a:ext uri="{FF2B5EF4-FFF2-40B4-BE49-F238E27FC236}">
                <a16:creationId xmlns:a16="http://schemas.microsoft.com/office/drawing/2014/main" id="{EFD57386-6BE9-E4E7-1A7B-3956ED951E71}"/>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B8B1B165-A4C8-6641-33A2-9F5DE019C8E1}"/>
              </a:ext>
            </a:extLst>
          </p:cNvPr>
          <p:cNvSpPr>
            <a:spLocks noGrp="1" noChangeArrowheads="1"/>
          </p:cNvSpPr>
          <p:nvPr>
            <p:ph type="body" idx="1"/>
          </p:nvPr>
        </p:nvSpPr>
        <p:spPr/>
        <p:txBody>
          <a:bodyPr/>
          <a:lstStyle/>
          <a:p>
            <a:r>
              <a:rPr lang="en-US" altLang="en-US" dirty="0"/>
              <a:t>Abyss is from </a:t>
            </a:r>
            <a:r>
              <a:rPr lang="el-GR" altLang="en-US" dirty="0"/>
              <a:t>ἄβυσσος</a:t>
            </a:r>
            <a:r>
              <a:rPr lang="en-US" altLang="en-US" dirty="0"/>
              <a:t> and is translated “bottomless pit”  7 times in the book of Revelation where it seems to refer to an unpleasant place of confinement a and/or punishment for demons and evil beings.</a:t>
            </a:r>
          </a:p>
          <a:p>
            <a:r>
              <a:rPr lang="en-US" altLang="en-US" b="1" dirty="0"/>
              <a:t>Rev_9:1-2,11  </a:t>
            </a:r>
            <a:r>
              <a:rPr lang="en-US" altLang="en-US" dirty="0"/>
              <a:t>Then the fifth angel sounded: And I saw a star fallen from heaven to the earth. To him was given the key to the bottomless pit. 2  And he opened the bottomless pit, and smoke arose out of the pit like the smoke of a great furnace. So the sun and the air were darkened because of the smoke of the pit. 11  And they had as king over them the angel of the bottomless pit, whose name in Hebrew is Abaddon, </a:t>
            </a:r>
          </a:p>
          <a:p>
            <a:r>
              <a:rPr lang="en-US" altLang="en-US" b="1" dirty="0"/>
              <a:t>Satan himself is cast there in Rev_20:1-3  </a:t>
            </a:r>
            <a:r>
              <a:rPr lang="en-US" altLang="en-US" dirty="0"/>
              <a:t>Then I saw an angel coming down from heaven, having the key to the bottomless pit and a great chain in his hand…3  and he cast him into the bottomless pit, and shut him up, and set a seal on him, so that he should deceive the nations no more till the thousand years were finished. But after these things he must be released for a little while.</a:t>
            </a:r>
          </a:p>
          <a:p>
            <a:r>
              <a:rPr lang="en-US" altLang="en-US" b="1"/>
              <a:t>Matthew 12:29  </a:t>
            </a:r>
            <a:r>
              <a:rPr lang="en-US" altLang="en-US"/>
              <a:t>Or </a:t>
            </a:r>
            <a:r>
              <a:rPr lang="en-US" altLang="en-US" dirty="0"/>
              <a:t>how can one enter a strong man's house and plunder his goods, unless he first binds the strong man? And then he will plunder his house.</a:t>
            </a:r>
          </a:p>
          <a:p>
            <a:r>
              <a:rPr lang="en-US" altLang="en-US" b="1" dirty="0"/>
              <a:t>Zechariah 13:1-2  </a:t>
            </a:r>
            <a:r>
              <a:rPr lang="en-US" altLang="en-US" dirty="0"/>
              <a:t>"In that day a fountain shall be opened for the house of David and for the inhabitants of Jerusalem, for sin and for uncleanness.  2  "It shall be in that day," says the LORD of hosts, "that I will cut off the names of the idols from the land, and they shall no longer be remembered. I will also cause the prophets and the unclean spirit to depart from the land.</a:t>
            </a:r>
          </a:p>
          <a:p>
            <a:endParaRPr lang="en-US" altLang="en-US" dirty="0"/>
          </a:p>
        </p:txBody>
      </p:sp>
    </p:spTree>
    <p:extLst>
      <p:ext uri="{BB962C8B-B14F-4D97-AF65-F5344CB8AC3E}">
        <p14:creationId xmlns:p14="http://schemas.microsoft.com/office/powerpoint/2010/main" val="196688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07834-D1BC-480B-8AD4-D51615F17E8A}" type="slidenum">
              <a:rPr lang="en-US" altLang="en-US"/>
              <a:pPr/>
              <a:t>11</a:t>
            </a:fld>
            <a:endParaRPr lang="en-US" alt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62741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F11EE2-333D-4E58-8236-EDC0F28A8841}" type="slidenum">
              <a:rPr lang="en-US" altLang="en-US"/>
              <a:pPr/>
              <a:t>15</a:t>
            </a:fld>
            <a:endParaRPr lang="en-US" alt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altLang="en-US" dirty="0"/>
              <a:t>*Leviticus 15:25-26  If a woman has a discharge of blood for many days, other than at the time of her customary impurity, or if it runs beyond her usual time of impurity, all the days of her unclean discharge shall be as the days of her customary impurity. She shall be unclean. Every bed on which she lies all the days of her discharge shall be to her as the bed of her impurity; and whatever she sits on shall be unclean, as the uncleanness of her impurity.</a:t>
            </a:r>
          </a:p>
          <a:p>
            <a:endParaRPr lang="en-US" altLang="en-US" dirty="0"/>
          </a:p>
        </p:txBody>
      </p:sp>
    </p:spTree>
    <p:extLst>
      <p:ext uri="{BB962C8B-B14F-4D97-AF65-F5344CB8AC3E}">
        <p14:creationId xmlns:p14="http://schemas.microsoft.com/office/powerpoint/2010/main" val="2871911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0FD626-B434-4FEA-A07C-D3CCFDE2680E}" type="slidenum">
              <a:rPr lang="en-US" altLang="en-US"/>
              <a:pPr/>
              <a:t>16</a:t>
            </a:fld>
            <a:endParaRPr lang="en-US" alt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33257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BA5BE03-BF87-4F0E-B808-6648322E0ADC}" type="datetimeFigureOut">
              <a:rPr lang="en-US"/>
              <a:pPr>
                <a:defRPr/>
              </a:pPr>
              <a:t>1/20/2025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AF219A2-3966-495D-A69A-7037B0F68D0B}" type="slidenum">
              <a:rPr lang="en-US" altLang="en-US"/>
              <a:pPr/>
              <a:t>‹#›</a:t>
            </a:fld>
            <a:endParaRPr lang="en-US" altLang="en-US" dirty="0"/>
          </a:p>
        </p:txBody>
      </p:sp>
    </p:spTree>
    <p:extLst>
      <p:ext uri="{BB962C8B-B14F-4D97-AF65-F5344CB8AC3E}">
        <p14:creationId xmlns:p14="http://schemas.microsoft.com/office/powerpoint/2010/main" val="420151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864E622-28AD-4224-8ABB-9C55B02F2653}" type="datetimeFigureOut">
              <a:rPr lang="en-US"/>
              <a:pPr>
                <a:defRPr/>
              </a:pPr>
              <a:t>1/20/2025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41C6A16-91F2-46B8-A1F4-ABF1E6C07272}" type="slidenum">
              <a:rPr lang="en-US" altLang="en-US"/>
              <a:pPr/>
              <a:t>‹#›</a:t>
            </a:fld>
            <a:endParaRPr lang="en-US" altLang="en-US" dirty="0"/>
          </a:p>
        </p:txBody>
      </p:sp>
    </p:spTree>
    <p:extLst>
      <p:ext uri="{BB962C8B-B14F-4D97-AF65-F5344CB8AC3E}">
        <p14:creationId xmlns:p14="http://schemas.microsoft.com/office/powerpoint/2010/main" val="265850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AED5FB0-A020-4435-A4C6-062848AF5D44}" type="datetimeFigureOut">
              <a:rPr lang="en-US"/>
              <a:pPr>
                <a:defRPr/>
              </a:pPr>
              <a:t>1/20/2025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58FA52D-784F-4579-B380-23DFD10A3AB6}" type="slidenum">
              <a:rPr lang="en-US" altLang="en-US"/>
              <a:pPr/>
              <a:t>‹#›</a:t>
            </a:fld>
            <a:endParaRPr lang="en-US" altLang="en-US" dirty="0"/>
          </a:p>
        </p:txBody>
      </p:sp>
    </p:spTree>
    <p:extLst>
      <p:ext uri="{BB962C8B-B14F-4D97-AF65-F5344CB8AC3E}">
        <p14:creationId xmlns:p14="http://schemas.microsoft.com/office/powerpoint/2010/main" val="205753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419669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96002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1B8A9-B7F6-4307-8C17-56111ED2C8C1}"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364695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F1B8A9-B7F6-4307-8C17-56111ED2C8C1}"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402419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F1B8A9-B7F6-4307-8C17-56111ED2C8C1}" type="datetimeFigureOut">
              <a:rPr lang="en-US" smtClean="0"/>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318020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F1B8A9-B7F6-4307-8C17-56111ED2C8C1}" type="datetimeFigureOut">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404775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1B8A9-B7F6-4307-8C17-56111ED2C8C1}" type="datetimeFigureOut">
              <a:rPr lang="en-US" smtClean="0"/>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123893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F1B8A9-B7F6-4307-8C17-56111ED2C8C1}"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95364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5B5D2C1-C6D4-4109-BA26-9C0269200B03}" type="datetimeFigureOut">
              <a:rPr lang="en-US"/>
              <a:pPr>
                <a:defRPr/>
              </a:pPr>
              <a:t>1/20/2025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723DB30-6E58-4581-AFA9-C834CDAB0500}" type="slidenum">
              <a:rPr lang="en-US" altLang="en-US"/>
              <a:pPr/>
              <a:t>‹#›</a:t>
            </a:fld>
            <a:endParaRPr lang="en-US" altLang="en-US" dirty="0"/>
          </a:p>
        </p:txBody>
      </p:sp>
    </p:spTree>
    <p:extLst>
      <p:ext uri="{BB962C8B-B14F-4D97-AF65-F5344CB8AC3E}">
        <p14:creationId xmlns:p14="http://schemas.microsoft.com/office/powerpoint/2010/main" val="307311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F1B8A9-B7F6-4307-8C17-56111ED2C8C1}"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7610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64276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313977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BA5BE03-BF87-4F0E-B808-6648322E0ADC}" type="datetimeFigureOut">
              <a:rPr lang="en-US"/>
              <a:pPr>
                <a:defRPr/>
              </a:pPr>
              <a:t>1/20/2025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AF219A2-3966-495D-A69A-7037B0F68D0B}" type="slidenum">
              <a:rPr lang="en-US" altLang="en-US"/>
              <a:pPr/>
              <a:t>‹#›</a:t>
            </a:fld>
            <a:endParaRPr lang="en-US" altLang="en-US" dirty="0"/>
          </a:p>
        </p:txBody>
      </p:sp>
    </p:spTree>
    <p:extLst>
      <p:ext uri="{BB962C8B-B14F-4D97-AF65-F5344CB8AC3E}">
        <p14:creationId xmlns:p14="http://schemas.microsoft.com/office/powerpoint/2010/main" val="394353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5B5D2C1-C6D4-4109-BA26-9C0269200B03}" type="datetimeFigureOut">
              <a:rPr lang="en-US"/>
              <a:pPr>
                <a:defRPr/>
              </a:pPr>
              <a:t>1/20/2025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723DB30-6E58-4581-AFA9-C834CDAB0500}" type="slidenum">
              <a:rPr lang="en-US" altLang="en-US"/>
              <a:pPr/>
              <a:t>‹#›</a:t>
            </a:fld>
            <a:endParaRPr lang="en-US" altLang="en-US" dirty="0"/>
          </a:p>
        </p:txBody>
      </p:sp>
    </p:spTree>
    <p:extLst>
      <p:ext uri="{BB962C8B-B14F-4D97-AF65-F5344CB8AC3E}">
        <p14:creationId xmlns:p14="http://schemas.microsoft.com/office/powerpoint/2010/main" val="23369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E3F3791-FBD9-4F40-B564-5363F99B6E71}" type="datetimeFigureOut">
              <a:rPr lang="en-US"/>
              <a:pPr>
                <a:defRPr/>
              </a:pPr>
              <a:t>1/20/2025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8D353B3-F1A4-4188-9864-4EA051000956}" type="slidenum">
              <a:rPr lang="en-US" altLang="en-US"/>
              <a:pPr/>
              <a:t>‹#›</a:t>
            </a:fld>
            <a:endParaRPr lang="en-US" altLang="en-US" dirty="0"/>
          </a:p>
        </p:txBody>
      </p:sp>
    </p:spTree>
    <p:extLst>
      <p:ext uri="{BB962C8B-B14F-4D97-AF65-F5344CB8AC3E}">
        <p14:creationId xmlns:p14="http://schemas.microsoft.com/office/powerpoint/2010/main" val="11774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F3AA902-3CAF-42E4-8C62-6A87F9C4D330}" type="datetimeFigureOut">
              <a:rPr lang="en-US"/>
              <a:pPr>
                <a:defRPr/>
              </a:pPr>
              <a:t>1/20/2025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9E89328-38F6-4D78-AF4B-8D4962FADFA1}" type="slidenum">
              <a:rPr lang="en-US" altLang="en-US"/>
              <a:pPr/>
              <a:t>‹#›</a:t>
            </a:fld>
            <a:endParaRPr lang="en-US" altLang="en-US" dirty="0"/>
          </a:p>
        </p:txBody>
      </p:sp>
    </p:spTree>
    <p:extLst>
      <p:ext uri="{BB962C8B-B14F-4D97-AF65-F5344CB8AC3E}">
        <p14:creationId xmlns:p14="http://schemas.microsoft.com/office/powerpoint/2010/main" val="218042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D89A223-CA56-4CBD-BE38-26355935CA3A}" type="datetimeFigureOut">
              <a:rPr lang="en-US"/>
              <a:pPr>
                <a:defRPr/>
              </a:pPr>
              <a:t>1/20/2025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F202829E-4F4F-4794-B6CF-5B595C52CA87}" type="slidenum">
              <a:rPr lang="en-US" altLang="en-US"/>
              <a:pPr/>
              <a:t>‹#›</a:t>
            </a:fld>
            <a:endParaRPr lang="en-US" altLang="en-US" dirty="0"/>
          </a:p>
        </p:txBody>
      </p:sp>
    </p:spTree>
    <p:extLst>
      <p:ext uri="{BB962C8B-B14F-4D97-AF65-F5344CB8AC3E}">
        <p14:creationId xmlns:p14="http://schemas.microsoft.com/office/powerpoint/2010/main" val="152177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720EACA-C6A1-4F93-8D2C-83CC9CE9A963}" type="datetimeFigureOut">
              <a:rPr lang="en-US"/>
              <a:pPr>
                <a:defRPr/>
              </a:pPr>
              <a:t>1/20/2025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95C510A0-EC4B-4EB6-BDB4-BF4263CE36B6}" type="slidenum">
              <a:rPr lang="en-US" altLang="en-US"/>
              <a:pPr/>
              <a:t>‹#›</a:t>
            </a:fld>
            <a:endParaRPr lang="en-US" altLang="en-US" dirty="0"/>
          </a:p>
        </p:txBody>
      </p:sp>
    </p:spTree>
    <p:extLst>
      <p:ext uri="{BB962C8B-B14F-4D97-AF65-F5344CB8AC3E}">
        <p14:creationId xmlns:p14="http://schemas.microsoft.com/office/powerpoint/2010/main" val="370104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72279E-5481-42A3-8E56-0AB19A092ADE}" type="datetimeFigureOut">
              <a:rPr lang="en-US"/>
              <a:pPr>
                <a:defRPr/>
              </a:pPr>
              <a:t>1/20/2025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A1331776-B25C-4BDF-A252-AFB4BF86D0A0}" type="slidenum">
              <a:rPr lang="en-US" altLang="en-US"/>
              <a:pPr/>
              <a:t>‹#›</a:t>
            </a:fld>
            <a:endParaRPr lang="en-US" altLang="en-US" dirty="0"/>
          </a:p>
        </p:txBody>
      </p:sp>
    </p:spTree>
    <p:extLst>
      <p:ext uri="{BB962C8B-B14F-4D97-AF65-F5344CB8AC3E}">
        <p14:creationId xmlns:p14="http://schemas.microsoft.com/office/powerpoint/2010/main" val="335590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E3F3791-FBD9-4F40-B564-5363F99B6E71}" type="datetimeFigureOut">
              <a:rPr lang="en-US"/>
              <a:pPr>
                <a:defRPr/>
              </a:pPr>
              <a:t>1/20/2025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8D353B3-F1A4-4188-9864-4EA051000956}" type="slidenum">
              <a:rPr lang="en-US" altLang="en-US"/>
              <a:pPr/>
              <a:t>‹#›</a:t>
            </a:fld>
            <a:endParaRPr lang="en-US" altLang="en-US" dirty="0"/>
          </a:p>
        </p:txBody>
      </p:sp>
    </p:spTree>
    <p:extLst>
      <p:ext uri="{BB962C8B-B14F-4D97-AF65-F5344CB8AC3E}">
        <p14:creationId xmlns:p14="http://schemas.microsoft.com/office/powerpoint/2010/main" val="19182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AEF5A7B-D7CD-4B19-910B-B7F6B73299EA}" type="datetimeFigureOut">
              <a:rPr lang="en-US"/>
              <a:pPr>
                <a:defRPr/>
              </a:pPr>
              <a:t>1/20/2025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6E682944-2A1D-48B8-9B8C-D1C61B451135}" type="slidenum">
              <a:rPr lang="en-US" altLang="en-US"/>
              <a:pPr/>
              <a:t>‹#›</a:t>
            </a:fld>
            <a:endParaRPr lang="en-US" altLang="en-US" dirty="0"/>
          </a:p>
        </p:txBody>
      </p:sp>
    </p:spTree>
    <p:extLst>
      <p:ext uri="{BB962C8B-B14F-4D97-AF65-F5344CB8AC3E}">
        <p14:creationId xmlns:p14="http://schemas.microsoft.com/office/powerpoint/2010/main" val="145719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CD3F14B-B7D6-4528-9A16-661E10888AB3}" type="datetimeFigureOut">
              <a:rPr lang="en-US"/>
              <a:pPr>
                <a:defRPr/>
              </a:pPr>
              <a:t>1/20/2025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D5F706F1-268C-4330-858C-FF54BAC731F2}" type="slidenum">
              <a:rPr lang="en-US" altLang="en-US"/>
              <a:pPr/>
              <a:t>‹#›</a:t>
            </a:fld>
            <a:endParaRPr lang="en-US" altLang="en-US" dirty="0"/>
          </a:p>
        </p:txBody>
      </p:sp>
    </p:spTree>
    <p:extLst>
      <p:ext uri="{BB962C8B-B14F-4D97-AF65-F5344CB8AC3E}">
        <p14:creationId xmlns:p14="http://schemas.microsoft.com/office/powerpoint/2010/main" val="61042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864E622-28AD-4224-8ABB-9C55B02F2653}" type="datetimeFigureOut">
              <a:rPr lang="en-US"/>
              <a:pPr>
                <a:defRPr/>
              </a:pPr>
              <a:t>1/20/2025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41C6A16-91F2-46B8-A1F4-ABF1E6C07272}" type="slidenum">
              <a:rPr lang="en-US" altLang="en-US"/>
              <a:pPr/>
              <a:t>‹#›</a:t>
            </a:fld>
            <a:endParaRPr lang="en-US" altLang="en-US" dirty="0"/>
          </a:p>
        </p:txBody>
      </p:sp>
    </p:spTree>
    <p:extLst>
      <p:ext uri="{BB962C8B-B14F-4D97-AF65-F5344CB8AC3E}">
        <p14:creationId xmlns:p14="http://schemas.microsoft.com/office/powerpoint/2010/main" val="201094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AED5FB0-A020-4435-A4C6-062848AF5D44}" type="datetimeFigureOut">
              <a:rPr lang="en-US"/>
              <a:pPr>
                <a:defRPr/>
              </a:pPr>
              <a:t>1/20/2025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58FA52D-784F-4579-B380-23DFD10A3AB6}" type="slidenum">
              <a:rPr lang="en-US" altLang="en-US"/>
              <a:pPr/>
              <a:t>‹#›</a:t>
            </a:fld>
            <a:endParaRPr lang="en-US" altLang="en-US" dirty="0"/>
          </a:p>
        </p:txBody>
      </p:sp>
    </p:spTree>
    <p:extLst>
      <p:ext uri="{BB962C8B-B14F-4D97-AF65-F5344CB8AC3E}">
        <p14:creationId xmlns:p14="http://schemas.microsoft.com/office/powerpoint/2010/main" val="249415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F3AA902-3CAF-42E4-8C62-6A87F9C4D330}" type="datetimeFigureOut">
              <a:rPr lang="en-US"/>
              <a:pPr>
                <a:defRPr/>
              </a:pPr>
              <a:t>1/20/2025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9E89328-38F6-4D78-AF4B-8D4962FADFA1}" type="slidenum">
              <a:rPr lang="en-US" altLang="en-US"/>
              <a:pPr/>
              <a:t>‹#›</a:t>
            </a:fld>
            <a:endParaRPr lang="en-US" altLang="en-US" dirty="0"/>
          </a:p>
        </p:txBody>
      </p:sp>
    </p:spTree>
    <p:extLst>
      <p:ext uri="{BB962C8B-B14F-4D97-AF65-F5344CB8AC3E}">
        <p14:creationId xmlns:p14="http://schemas.microsoft.com/office/powerpoint/2010/main" val="34424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D89A223-CA56-4CBD-BE38-26355935CA3A}" type="datetimeFigureOut">
              <a:rPr lang="en-US"/>
              <a:pPr>
                <a:defRPr/>
              </a:pPr>
              <a:t>1/20/2025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F202829E-4F4F-4794-B6CF-5B595C52CA87}" type="slidenum">
              <a:rPr lang="en-US" altLang="en-US"/>
              <a:pPr/>
              <a:t>‹#›</a:t>
            </a:fld>
            <a:endParaRPr lang="en-US" altLang="en-US" dirty="0"/>
          </a:p>
        </p:txBody>
      </p:sp>
    </p:spTree>
    <p:extLst>
      <p:ext uri="{BB962C8B-B14F-4D97-AF65-F5344CB8AC3E}">
        <p14:creationId xmlns:p14="http://schemas.microsoft.com/office/powerpoint/2010/main" val="1993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720EACA-C6A1-4F93-8D2C-83CC9CE9A963}" type="datetimeFigureOut">
              <a:rPr lang="en-US"/>
              <a:pPr>
                <a:defRPr/>
              </a:pPr>
              <a:t>1/20/2025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95C510A0-EC4B-4EB6-BDB4-BF4263CE36B6}" type="slidenum">
              <a:rPr lang="en-US" altLang="en-US"/>
              <a:pPr/>
              <a:t>‹#›</a:t>
            </a:fld>
            <a:endParaRPr lang="en-US" altLang="en-US" dirty="0"/>
          </a:p>
        </p:txBody>
      </p:sp>
    </p:spTree>
    <p:extLst>
      <p:ext uri="{BB962C8B-B14F-4D97-AF65-F5344CB8AC3E}">
        <p14:creationId xmlns:p14="http://schemas.microsoft.com/office/powerpoint/2010/main" val="2778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72279E-5481-42A3-8E56-0AB19A092ADE}" type="datetimeFigureOut">
              <a:rPr lang="en-US"/>
              <a:pPr>
                <a:defRPr/>
              </a:pPr>
              <a:t>1/20/2025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A1331776-B25C-4BDF-A252-AFB4BF86D0A0}" type="slidenum">
              <a:rPr lang="en-US" altLang="en-US"/>
              <a:pPr/>
              <a:t>‹#›</a:t>
            </a:fld>
            <a:endParaRPr lang="en-US" altLang="en-US" dirty="0"/>
          </a:p>
        </p:txBody>
      </p:sp>
    </p:spTree>
    <p:extLst>
      <p:ext uri="{BB962C8B-B14F-4D97-AF65-F5344CB8AC3E}">
        <p14:creationId xmlns:p14="http://schemas.microsoft.com/office/powerpoint/2010/main" val="102031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AEF5A7B-D7CD-4B19-910B-B7F6B73299EA}" type="datetimeFigureOut">
              <a:rPr lang="en-US"/>
              <a:pPr>
                <a:defRPr/>
              </a:pPr>
              <a:t>1/20/2025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6E682944-2A1D-48B8-9B8C-D1C61B451135}" type="slidenum">
              <a:rPr lang="en-US" altLang="en-US"/>
              <a:pPr/>
              <a:t>‹#›</a:t>
            </a:fld>
            <a:endParaRPr lang="en-US" altLang="en-US" dirty="0"/>
          </a:p>
        </p:txBody>
      </p:sp>
    </p:spTree>
    <p:extLst>
      <p:ext uri="{BB962C8B-B14F-4D97-AF65-F5344CB8AC3E}">
        <p14:creationId xmlns:p14="http://schemas.microsoft.com/office/powerpoint/2010/main" val="230934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CD3F14B-B7D6-4528-9A16-661E10888AB3}" type="datetimeFigureOut">
              <a:rPr lang="en-US"/>
              <a:pPr>
                <a:defRPr/>
              </a:pPr>
              <a:t>1/20/2025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D5F706F1-268C-4330-858C-FF54BAC731F2}" type="slidenum">
              <a:rPr lang="en-US" altLang="en-US"/>
              <a:pPr/>
              <a:t>‹#›</a:t>
            </a:fld>
            <a:endParaRPr lang="en-US" altLang="en-US" dirty="0"/>
          </a:p>
        </p:txBody>
      </p:sp>
    </p:spTree>
    <p:extLst>
      <p:ext uri="{BB962C8B-B14F-4D97-AF65-F5344CB8AC3E}">
        <p14:creationId xmlns:p14="http://schemas.microsoft.com/office/powerpoint/2010/main" val="274366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9000">
              <a:schemeClr val="accent2">
                <a:lumMod val="40000"/>
                <a:lumOff val="60000"/>
              </a:schemeClr>
            </a:gs>
            <a:gs pos="61000">
              <a:schemeClr val="accent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DD9AEC8-0197-4B29-90E6-9665C5A07414}" type="datetimeFigureOut">
              <a:rPr lang="en-US"/>
              <a:pPr>
                <a:defRPr/>
              </a:pPr>
              <a:t>1/20/2025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1DA7B28-E3BD-41EB-8E16-D86A9FC36852}"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9000">
              <a:schemeClr val="accent2">
                <a:lumMod val="40000"/>
                <a:lumOff val="60000"/>
              </a:schemeClr>
            </a:gs>
            <a:gs pos="61000">
              <a:schemeClr val="accent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1B8A9-B7F6-4307-8C17-56111ED2C8C1}" type="datetimeFigureOut">
              <a:rPr lang="en-US" smtClean="0"/>
              <a:t>1/20/2025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5D913-CE69-4FA9-9381-00359C977402}" type="slidenum">
              <a:rPr lang="en-US" smtClean="0"/>
              <a:t>‹#›</a:t>
            </a:fld>
            <a:endParaRPr lang="en-US"/>
          </a:p>
        </p:txBody>
      </p:sp>
    </p:spTree>
    <p:extLst>
      <p:ext uri="{BB962C8B-B14F-4D97-AF65-F5344CB8AC3E}">
        <p14:creationId xmlns:p14="http://schemas.microsoft.com/office/powerpoint/2010/main" val="18265892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9000">
              <a:schemeClr val="accent2">
                <a:lumMod val="40000"/>
                <a:lumOff val="60000"/>
              </a:schemeClr>
            </a:gs>
            <a:gs pos="61000">
              <a:schemeClr val="accent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DD9AEC8-0197-4B29-90E6-9665C5A07414}" type="datetimeFigureOut">
              <a:rPr lang="en-US"/>
              <a:pPr>
                <a:defRPr/>
              </a:pPr>
              <a:t>1/20/2025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1DA7B28-E3BD-41EB-8E16-D86A9FC36852}" type="slidenum">
              <a:rPr lang="en-US" altLang="en-US"/>
              <a:pPr/>
              <a:t>‹#›</a:t>
            </a:fld>
            <a:endParaRPr lang="en-US" altLang="en-US" dirty="0"/>
          </a:p>
        </p:txBody>
      </p:sp>
    </p:spTree>
    <p:extLst>
      <p:ext uri="{BB962C8B-B14F-4D97-AF65-F5344CB8AC3E}">
        <p14:creationId xmlns:p14="http://schemas.microsoft.com/office/powerpoint/2010/main" val="2822506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jesus alone"/>
          <p:cNvPicPr>
            <a:picLocks noChangeAspect="1" noChangeArrowheads="1"/>
          </p:cNvPicPr>
          <p:nvPr/>
        </p:nvPicPr>
        <p:blipFill rotWithShape="1">
          <a:blip r:embed="rId3">
            <a:extLst>
              <a:ext uri="{28A0092B-C50C-407E-A947-70E740481C1C}">
                <a14:useLocalDpi xmlns:a14="http://schemas.microsoft.com/office/drawing/2010/main" val="0"/>
              </a:ext>
            </a:extLst>
          </a:blip>
          <a:srcRect l="1952" t="9091" r="29877" b="1"/>
          <a:stretch/>
        </p:blipFill>
        <p:spPr bwMode="auto">
          <a:xfrm>
            <a:off x="4818888" y="10"/>
            <a:ext cx="7373112" cy="6857989"/>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95716" y="2397450"/>
            <a:ext cx="6714379" cy="2651200"/>
          </a:xfrm>
        </p:spPr>
        <p:txBody>
          <a:bodyPr anchor="t">
            <a:noAutofit/>
          </a:bodyPr>
          <a:lstStyle/>
          <a:p>
            <a:pPr algn="l"/>
            <a:r>
              <a:rPr lang="en-US" sz="9600" dirty="0">
                <a:solidFill>
                  <a:schemeClr val="accent6">
                    <a:lumMod val="40000"/>
                    <a:lumOff val="60000"/>
                  </a:schemeClr>
                </a:solidFill>
                <a:latin typeface="Berlin Sans FB Demi" panose="020E0802020502020306" pitchFamily="34" charset="0"/>
              </a:rPr>
              <a:t> The Life  	of Christ</a:t>
            </a:r>
          </a:p>
        </p:txBody>
      </p:sp>
    </p:spTree>
    <p:extLst>
      <p:ext uri="{BB962C8B-B14F-4D97-AF65-F5344CB8AC3E}">
        <p14:creationId xmlns:p14="http://schemas.microsoft.com/office/powerpoint/2010/main" val="363362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2" name="Picture 6" descr="3812333640_b8671064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79715"/>
            <a:ext cx="12192001" cy="7837715"/>
          </a:xfrm>
          <a:prstGeom prst="rect">
            <a:avLst/>
          </a:prstGeom>
          <a:noFill/>
          <a:extLst>
            <a:ext uri="{909E8E84-426E-40DD-AFC4-6F175D3DCCD1}">
              <a14:hiddenFill xmlns:a14="http://schemas.microsoft.com/office/drawing/2010/main">
                <a:solidFill>
                  <a:srgbClr val="FFFFFF"/>
                </a:solidFill>
              </a14:hiddenFill>
            </a:ext>
          </a:extLst>
        </p:spPr>
      </p:pic>
      <p:sp>
        <p:nvSpPr>
          <p:cNvPr id="142340" name="Rectangle 4"/>
          <p:cNvSpPr>
            <a:spLocks noGrp="1" noChangeArrowheads="1"/>
          </p:cNvSpPr>
          <p:nvPr>
            <p:ph type="title"/>
          </p:nvPr>
        </p:nvSpPr>
        <p:spPr>
          <a:xfrm>
            <a:off x="3461657" y="274638"/>
            <a:ext cx="8013419" cy="1143000"/>
          </a:xfrm>
        </p:spPr>
        <p:txBody>
          <a:bodyPr/>
          <a:lstStyle/>
          <a:p>
            <a:r>
              <a:rPr lang="en-US" altLang="en-US" sz="3200" b="1" dirty="0">
                <a:solidFill>
                  <a:schemeClr val="bg1"/>
                </a:solidFill>
                <a:effectLst>
                  <a:glow rad="101600">
                    <a:schemeClr val="accent6">
                      <a:satMod val="175000"/>
                      <a:alpha val="40000"/>
                    </a:schemeClr>
                  </a:glow>
                </a:effectLst>
              </a:rPr>
              <a:t>A steep slope descending to the east side of the Sea of Galilee – </a:t>
            </a:r>
            <a:r>
              <a:rPr lang="en-US" altLang="en-US" sz="3200" b="1" i="1" dirty="0">
                <a:solidFill>
                  <a:schemeClr val="bg1"/>
                </a:solidFill>
                <a:effectLst>
                  <a:glow rad="101600">
                    <a:schemeClr val="accent6">
                      <a:satMod val="175000"/>
                      <a:alpha val="40000"/>
                    </a:schemeClr>
                  </a:glow>
                </a:effectLst>
              </a:rPr>
              <a:t>near </a:t>
            </a:r>
            <a:r>
              <a:rPr lang="en-US" altLang="en-US" sz="3200" b="1" i="1" dirty="0" err="1">
                <a:solidFill>
                  <a:schemeClr val="bg1"/>
                </a:solidFill>
                <a:effectLst>
                  <a:glow rad="101600">
                    <a:schemeClr val="accent6">
                      <a:satMod val="175000"/>
                      <a:alpha val="40000"/>
                    </a:schemeClr>
                  </a:glow>
                </a:effectLst>
              </a:rPr>
              <a:t>Gergesa</a:t>
            </a:r>
            <a:r>
              <a:rPr lang="en-US" altLang="en-US" sz="3200" b="1" i="1" dirty="0">
                <a:solidFill>
                  <a:schemeClr val="bg1"/>
                </a:solidFill>
                <a:effectLst>
                  <a:glow rad="101600">
                    <a:schemeClr val="accent6">
                      <a:satMod val="175000"/>
                      <a:alpha val="40000"/>
                    </a:schemeClr>
                  </a:glow>
                </a:effectLst>
              </a:rPr>
              <a:t>, modern </a:t>
            </a:r>
            <a:r>
              <a:rPr lang="en-US" altLang="en-US" sz="3200" b="1" i="1" dirty="0" err="1">
                <a:solidFill>
                  <a:schemeClr val="bg1"/>
                </a:solidFill>
                <a:effectLst>
                  <a:glow rad="101600">
                    <a:schemeClr val="accent6">
                      <a:satMod val="175000"/>
                      <a:alpha val="40000"/>
                    </a:schemeClr>
                  </a:glow>
                </a:effectLst>
              </a:rPr>
              <a:t>Kersa</a:t>
            </a:r>
            <a:endParaRPr lang="en-US" altLang="en-US" sz="3200" b="1" i="1" dirty="0">
              <a:solidFill>
                <a:schemeClr val="bg1"/>
              </a:solidFill>
              <a:effectLst>
                <a:glow rad="101600">
                  <a:schemeClr val="accent6">
                    <a:satMod val="175000"/>
                    <a:alpha val="40000"/>
                  </a:schemeClr>
                </a:glow>
              </a:effectLst>
            </a:endParaRPr>
          </a:p>
        </p:txBody>
      </p:sp>
      <p:pic>
        <p:nvPicPr>
          <p:cNvPr id="142344" name="Picture 8" descr="gadara-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39" y="338192"/>
            <a:ext cx="2618500" cy="3173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12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descr="Recycled paper"/>
          <p:cNvSpPr>
            <a:spLocks noGrp="1" noChangeArrowheads="1"/>
          </p:cNvSpPr>
          <p:nvPr>
            <p:ph type="body" idx="1"/>
          </p:nvPr>
        </p:nvSpPr>
        <p:spPr>
          <a:xfrm>
            <a:off x="283334" y="1352282"/>
            <a:ext cx="11500835" cy="5505718"/>
          </a:xfrm>
          <a:noFill/>
        </p:spPr>
        <p:txBody>
          <a:bodyPr/>
          <a:lstStyle/>
          <a:p>
            <a:pPr marL="282575" indent="-282575">
              <a:lnSpc>
                <a:spcPct val="85000"/>
              </a:lnSpc>
              <a:spcBef>
                <a:spcPct val="15000"/>
              </a:spcBef>
            </a:pPr>
            <a:r>
              <a:rPr lang="en-US" altLang="en-US" sz="3000" dirty="0">
                <a:latin typeface="Arial" panose="020B0604020202020204" pitchFamily="34" charset="0"/>
                <a:cs typeface="Arial" panose="020B0604020202020204" pitchFamily="34" charset="0"/>
              </a:rPr>
              <a:t>The swine herders [probably Gentiles] </a:t>
            </a:r>
            <a:r>
              <a:rPr lang="en-US" altLang="en-US"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flee</a:t>
            </a:r>
            <a:r>
              <a:rPr lang="en-US" altLang="en-US" sz="3000" dirty="0">
                <a:latin typeface="Arial" panose="020B0604020202020204" pitchFamily="34" charset="0"/>
                <a:cs typeface="Arial" panose="020B0604020202020204" pitchFamily="34" charset="0"/>
              </a:rPr>
              <a:t> and tell of the event in the city and in the country (Mark 5:14).</a:t>
            </a:r>
          </a:p>
          <a:p>
            <a:pPr marL="282575" indent="-282575">
              <a:lnSpc>
                <a:spcPct val="85000"/>
              </a:lnSpc>
              <a:spcBef>
                <a:spcPct val="15000"/>
              </a:spcBef>
            </a:pPr>
            <a:r>
              <a:rPr lang="en-US" altLang="en-US" sz="3000" dirty="0">
                <a:latin typeface="Arial" panose="020B0604020202020204" pitchFamily="34" charset="0"/>
                <a:cs typeface="Arial" panose="020B0604020202020204" pitchFamily="34" charset="0"/>
              </a:rPr>
              <a:t>The people of the region </a:t>
            </a:r>
            <a:r>
              <a:rPr lang="en-US" altLang="en-US"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come to </a:t>
            </a:r>
            <a:r>
              <a:rPr lang="en-US" altLang="en-US" sz="3000" dirty="0">
                <a:latin typeface="Arial" panose="020B0604020202020204" pitchFamily="34" charset="0"/>
                <a:cs typeface="Arial" panose="020B0604020202020204" pitchFamily="34" charset="0"/>
              </a:rPr>
              <a:t>the location and </a:t>
            </a:r>
            <a:r>
              <a:rPr lang="en-US" altLang="en-US"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see Jesus </a:t>
            </a:r>
            <a:r>
              <a:rPr lang="en-US" altLang="en-US" sz="3000" dirty="0">
                <a:latin typeface="Arial" panose="020B0604020202020204" pitchFamily="34" charset="0"/>
                <a:cs typeface="Arial" panose="020B0604020202020204" pitchFamily="34" charset="0"/>
              </a:rPr>
              <a:t>and the man who had been demon possessed, now clothed and in his right mind (Mark 5:15-16).</a:t>
            </a:r>
          </a:p>
          <a:p>
            <a:pPr marL="282575" indent="-282575">
              <a:lnSpc>
                <a:spcPct val="85000"/>
              </a:lnSpc>
              <a:spcBef>
                <a:spcPct val="15000"/>
              </a:spcBef>
            </a:pPr>
            <a:r>
              <a:rPr lang="en-US" altLang="en-US" sz="3000" dirty="0">
                <a:latin typeface="Arial" panose="020B0604020202020204" pitchFamily="34" charset="0"/>
                <a:cs typeface="Arial" panose="020B0604020202020204" pitchFamily="34" charset="0"/>
              </a:rPr>
              <a:t>They </a:t>
            </a:r>
            <a:r>
              <a:rPr lang="en-US" altLang="en-US"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plead with Jesus to depart </a:t>
            </a:r>
            <a:r>
              <a:rPr lang="en-US" altLang="en-US" sz="3000" dirty="0">
                <a:latin typeface="Arial" panose="020B0604020202020204" pitchFamily="34" charset="0"/>
                <a:cs typeface="Arial" panose="020B0604020202020204" pitchFamily="34" charset="0"/>
              </a:rPr>
              <a:t>from their region (Mark 5:17)</a:t>
            </a:r>
          </a:p>
          <a:p>
            <a:pPr marL="282575" indent="-282575">
              <a:lnSpc>
                <a:spcPct val="85000"/>
              </a:lnSpc>
              <a:spcBef>
                <a:spcPct val="15000"/>
              </a:spcBef>
            </a:pPr>
            <a:r>
              <a:rPr lang="en-US" altLang="en-US" sz="3000" dirty="0">
                <a:latin typeface="Arial" panose="020B0604020202020204" pitchFamily="34" charset="0"/>
                <a:cs typeface="Arial" panose="020B0604020202020204" pitchFamily="34" charset="0"/>
              </a:rPr>
              <a:t>The </a:t>
            </a:r>
            <a:r>
              <a:rPr lang="en-US" altLang="en-US"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 whom Jesus healed asks to accompany Jesus</a:t>
            </a:r>
            <a:r>
              <a:rPr lang="en-US" altLang="en-US" sz="3000" dirty="0">
                <a:latin typeface="Arial" panose="020B0604020202020204" pitchFamily="34" charset="0"/>
                <a:cs typeface="Arial" panose="020B0604020202020204" pitchFamily="34" charset="0"/>
              </a:rPr>
              <a:t>, but Jesus commands him to go home and tell his friends and neighbors what great things the Lord had done for him                 (Mark 15:18-19).</a:t>
            </a:r>
          </a:p>
          <a:p>
            <a:pPr marL="282575" indent="-282575">
              <a:lnSpc>
                <a:spcPct val="85000"/>
              </a:lnSpc>
              <a:spcBef>
                <a:spcPct val="15000"/>
              </a:spcBef>
            </a:pPr>
            <a:r>
              <a:rPr lang="en-US" altLang="en-US" sz="3000" dirty="0">
                <a:latin typeface="Arial" panose="020B0604020202020204" pitchFamily="34" charset="0"/>
                <a:cs typeface="Arial" panose="020B0604020202020204" pitchFamily="34" charset="0"/>
              </a:rPr>
              <a:t>The </a:t>
            </a:r>
            <a:r>
              <a:rPr lang="en-US" altLang="en-US"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 departs and proclaims </a:t>
            </a:r>
            <a:r>
              <a:rPr lang="en-US" altLang="en-US" sz="3000" dirty="0">
                <a:latin typeface="Arial" panose="020B0604020202020204" pitchFamily="34" charset="0"/>
                <a:cs typeface="Arial" panose="020B0604020202020204" pitchFamily="34" charset="0"/>
              </a:rPr>
              <a:t>his story in the </a:t>
            </a:r>
            <a:r>
              <a:rPr lang="en-US" altLang="en-US" sz="3000" b="1" dirty="0">
                <a:latin typeface="Arial" panose="020B0604020202020204" pitchFamily="34" charset="0"/>
                <a:cs typeface="Arial" panose="020B0604020202020204" pitchFamily="34" charset="0"/>
              </a:rPr>
              <a:t>Decapolis</a:t>
            </a:r>
            <a:r>
              <a:rPr lang="en-US" altLang="en-US" sz="3000" dirty="0">
                <a:latin typeface="Arial" panose="020B0604020202020204" pitchFamily="34" charset="0"/>
                <a:cs typeface="Arial" panose="020B0604020202020204" pitchFamily="34" charset="0"/>
              </a:rPr>
              <a:t>, </a:t>
            </a:r>
            <a:r>
              <a:rPr lang="en-US" altLang="en-US"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all marveled”</a:t>
            </a:r>
            <a:r>
              <a:rPr lang="en-US" altLang="en-US" sz="3000" dirty="0">
                <a:latin typeface="Arial" panose="020B0604020202020204" pitchFamily="34" charset="0"/>
                <a:cs typeface="Arial" panose="020B0604020202020204" pitchFamily="34" charset="0"/>
              </a:rPr>
              <a:t> (Mark 5:20).</a:t>
            </a:r>
          </a:p>
        </p:txBody>
      </p:sp>
      <p:sp>
        <p:nvSpPr>
          <p:cNvPr id="5" name="Rectangle 2"/>
          <p:cNvSpPr>
            <a:spLocks noGrp="1" noChangeArrowheads="1"/>
          </p:cNvSpPr>
          <p:nvPr>
            <p:ph type="title"/>
          </p:nvPr>
        </p:nvSpPr>
        <p:spPr>
          <a:xfrm>
            <a:off x="489397" y="76199"/>
            <a:ext cx="11050073" cy="1276083"/>
          </a:xfrm>
        </p:spPr>
        <p:txBody>
          <a:bodyPr/>
          <a:lstStyle/>
          <a:p>
            <a:r>
              <a:rPr lang="en-US" altLang="en-US" sz="3600" b="1" dirty="0">
                <a:solidFill>
                  <a:srgbClr val="292929"/>
                </a:solidFill>
                <a:latin typeface="Arial" panose="020B0604020202020204" pitchFamily="34" charset="0"/>
                <a:cs typeface="Arial" panose="020B0604020202020204" pitchFamily="34" charset="0"/>
              </a:rPr>
              <a:t>Jesus Heals the </a:t>
            </a:r>
            <a:r>
              <a:rPr lang="en-US" altLang="en-US" sz="3600" b="1" dirty="0" err="1">
                <a:solidFill>
                  <a:srgbClr val="292929"/>
                </a:solidFill>
                <a:latin typeface="Arial" panose="020B0604020202020204" pitchFamily="34" charset="0"/>
                <a:cs typeface="Arial" panose="020B0604020202020204" pitchFamily="34" charset="0"/>
              </a:rPr>
              <a:t>Gerasene</a:t>
            </a:r>
            <a:r>
              <a:rPr lang="en-US" altLang="en-US" sz="3600" b="1" dirty="0">
                <a:solidFill>
                  <a:srgbClr val="292929"/>
                </a:solidFill>
                <a:latin typeface="Arial" panose="020B0604020202020204" pitchFamily="34" charset="0"/>
                <a:cs typeface="Arial" panose="020B0604020202020204" pitchFamily="34" charset="0"/>
              </a:rPr>
              <a:t> Demoniac </a:t>
            </a:r>
            <a:br>
              <a:rPr lang="en-US" altLang="en-US" sz="3600" b="1" dirty="0">
                <a:solidFill>
                  <a:srgbClr val="292929"/>
                </a:solidFill>
                <a:latin typeface="Arial" panose="020B0604020202020204" pitchFamily="34" charset="0"/>
                <a:cs typeface="Arial" panose="020B0604020202020204" pitchFamily="34" charset="0"/>
              </a:rPr>
            </a:br>
            <a:r>
              <a:rPr lang="en-US" altLang="en-US" sz="3200" dirty="0">
                <a:latin typeface="Arial" panose="020B0604020202020204" pitchFamily="34" charset="0"/>
                <a:cs typeface="Arial" panose="020B0604020202020204" pitchFamily="34" charset="0"/>
              </a:rPr>
              <a:t>(Mark 5:1-20; Matthew 8:28-34; Luke 8:26-39</a:t>
            </a:r>
            <a:r>
              <a:rPr lang="en-US" altLang="en-US" sz="3200" i="1" dirty="0">
                <a:solidFill>
                  <a:srgbClr val="A50021"/>
                </a:solidFill>
                <a:latin typeface="Arial" panose="020B0604020202020204" pitchFamily="34" charset="0"/>
                <a:cs typeface="Arial" panose="020B0604020202020204" pitchFamily="34" charset="0"/>
              </a:rPr>
              <a:t>)</a:t>
            </a:r>
            <a:endParaRPr lang="en-US" altLang="en-US" sz="3600" dirty="0">
              <a:solidFill>
                <a:srgbClr val="29292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6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wipe(up)">
                                      <p:cBhvr>
                                        <p:cTn id="7" dur="500"/>
                                        <p:tgtEl>
                                          <p:spTgt spid="144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4387">
                                            <p:txEl>
                                              <p:pRg st="1" end="1"/>
                                            </p:txEl>
                                          </p:spTgt>
                                        </p:tgtEl>
                                        <p:attrNameLst>
                                          <p:attrName>style.visibility</p:attrName>
                                        </p:attrNameLst>
                                      </p:cBhvr>
                                      <p:to>
                                        <p:strVal val="visible"/>
                                      </p:to>
                                    </p:set>
                                    <p:animEffect transition="in" filter="wipe(up)">
                                      <p:cBhvr>
                                        <p:cTn id="12" dur="500"/>
                                        <p:tgtEl>
                                          <p:spTgt spid="144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4387">
                                            <p:txEl>
                                              <p:pRg st="2" end="2"/>
                                            </p:txEl>
                                          </p:spTgt>
                                        </p:tgtEl>
                                        <p:attrNameLst>
                                          <p:attrName>style.visibility</p:attrName>
                                        </p:attrNameLst>
                                      </p:cBhvr>
                                      <p:to>
                                        <p:strVal val="visible"/>
                                      </p:to>
                                    </p:set>
                                    <p:animEffect transition="in" filter="wipe(up)">
                                      <p:cBhvr>
                                        <p:cTn id="17" dur="500"/>
                                        <p:tgtEl>
                                          <p:spTgt spid="144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4387">
                                            <p:txEl>
                                              <p:pRg st="3" end="3"/>
                                            </p:txEl>
                                          </p:spTgt>
                                        </p:tgtEl>
                                        <p:attrNameLst>
                                          <p:attrName>style.visibility</p:attrName>
                                        </p:attrNameLst>
                                      </p:cBhvr>
                                      <p:to>
                                        <p:strVal val="visible"/>
                                      </p:to>
                                    </p:set>
                                    <p:animEffect transition="in" filter="wipe(up)">
                                      <p:cBhvr>
                                        <p:cTn id="22" dur="500"/>
                                        <p:tgtEl>
                                          <p:spTgt spid="144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4387">
                                            <p:txEl>
                                              <p:pRg st="4" end="4"/>
                                            </p:txEl>
                                          </p:spTgt>
                                        </p:tgtEl>
                                        <p:attrNameLst>
                                          <p:attrName>style.visibility</p:attrName>
                                        </p:attrNameLst>
                                      </p:cBhvr>
                                      <p:to>
                                        <p:strVal val="visible"/>
                                      </p:to>
                                    </p:set>
                                    <p:animEffect transition="in" filter="wipe(up)">
                                      <p:cBhvr>
                                        <p:cTn id="27" dur="500"/>
                                        <p:tgtEl>
                                          <p:spTgt spid="144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7" name="Picture 5" descr="decapolis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8533"/>
            <a:ext cx="4656667" cy="6976533"/>
          </a:xfrm>
          <a:prstGeom prst="rect">
            <a:avLst/>
          </a:prstGeom>
          <a:noFill/>
          <a:extLst>
            <a:ext uri="{909E8E84-426E-40DD-AFC4-6F175D3DCCD1}">
              <a14:hiddenFill xmlns:a14="http://schemas.microsoft.com/office/drawing/2010/main">
                <a:solidFill>
                  <a:srgbClr val="FFFFFF"/>
                </a:solidFill>
              </a14:hiddenFill>
            </a:ext>
          </a:extLst>
        </p:spPr>
      </p:pic>
      <p:sp>
        <p:nvSpPr>
          <p:cNvPr id="146440" name="Oval 8"/>
          <p:cNvSpPr>
            <a:spLocks noChangeArrowheads="1"/>
          </p:cNvSpPr>
          <p:nvPr/>
        </p:nvSpPr>
        <p:spPr bwMode="auto">
          <a:xfrm>
            <a:off x="1949570" y="1439333"/>
            <a:ext cx="2242868" cy="2802467"/>
          </a:xfrm>
          <a:prstGeom prst="ellipse">
            <a:avLst/>
          </a:prstGeom>
          <a:solidFill>
            <a:srgbClr val="C00000">
              <a:alpha val="22000"/>
            </a:srgbClr>
          </a:solidFill>
          <a:ln>
            <a:solidFill>
              <a:srgbClr val="C00000"/>
            </a:solidFill>
          </a:ln>
          <a:effectLst/>
        </p:spPr>
        <p:txBody>
          <a:bodyPr wrap="none" anchor="ctr"/>
          <a:lstStyle/>
          <a:p>
            <a:endParaRPr lang="en-US"/>
          </a:p>
        </p:txBody>
      </p:sp>
      <p:sp>
        <p:nvSpPr>
          <p:cNvPr id="146441" name="Text Box 9"/>
          <p:cNvSpPr txBox="1">
            <a:spLocks noChangeArrowheads="1"/>
          </p:cNvSpPr>
          <p:nvPr/>
        </p:nvSpPr>
        <p:spPr bwMode="auto">
          <a:xfrm>
            <a:off x="4816699" y="1"/>
            <a:ext cx="7250806" cy="6986528"/>
          </a:xfrm>
          <a:prstGeom prst="rect">
            <a:avLst/>
          </a:prstGeom>
          <a:noFill/>
          <a:ln>
            <a:noFill/>
          </a:ln>
          <a:effectLst/>
        </p:spPr>
        <p:txBody>
          <a:bodyPr wrap="square">
            <a:spAutoFit/>
          </a:bodyPr>
          <a:lstStyle/>
          <a:p>
            <a:pPr>
              <a:buFontTx/>
              <a:buNone/>
            </a:pPr>
            <a:r>
              <a:rPr lang="en-US" altLang="en-US" sz="4000" dirty="0"/>
              <a:t>The </a:t>
            </a:r>
            <a:r>
              <a:rPr lang="en-US" altLang="en-US" sz="4000" b="1" dirty="0"/>
              <a:t>Decapolis</a:t>
            </a:r>
            <a:r>
              <a:rPr lang="en-US" altLang="en-US" sz="3200" dirty="0"/>
              <a:t> “(Greek: </a:t>
            </a:r>
            <a:r>
              <a:rPr lang="en-US" altLang="en-US" sz="3200" i="1" dirty="0"/>
              <a:t>deka</a:t>
            </a:r>
            <a:r>
              <a:rPr lang="en-US" altLang="en-US" sz="3200" dirty="0"/>
              <a:t>, ten; </a:t>
            </a:r>
            <a:r>
              <a:rPr lang="en-US" altLang="en-US" sz="3200" i="1" dirty="0"/>
              <a:t>polis</a:t>
            </a:r>
            <a:r>
              <a:rPr lang="en-US" altLang="en-US" sz="3200" dirty="0"/>
              <a:t>, city) was a group of ten cities on the eastern frontier of the Roman Empire in Judea and Syria. The ten cities were not an official league or political unit, but they were grouped together because of their language, culture, location, and political status. The Decapolis cities were centers of Greek and Roman culture in a region that was otherwise [Jewish]”</a:t>
            </a:r>
            <a:r>
              <a:rPr lang="en-US" altLang="en-US" sz="2800" i="1" dirty="0"/>
              <a:t> </a:t>
            </a:r>
            <a:r>
              <a:rPr lang="en-US" altLang="en-US" sz="2400" i="1" dirty="0"/>
              <a:t>– Wikipedia</a:t>
            </a:r>
            <a:endParaRPr lang="en-US" altLang="en-US" sz="3200" i="1" dirty="0"/>
          </a:p>
          <a:p>
            <a:pPr>
              <a:buFontTx/>
              <a:buNone/>
            </a:pPr>
            <a:endParaRPr lang="en-US" altLang="en-US" sz="800" i="1" dirty="0"/>
          </a:p>
          <a:p>
            <a:pPr>
              <a:buFontTx/>
              <a:buNone/>
            </a:pPr>
            <a:r>
              <a:rPr lang="en-US" altLang="en-US" sz="2800" i="1" dirty="0">
                <a:solidFill>
                  <a:srgbClr val="990000"/>
                </a:solidFill>
                <a:effectLst>
                  <a:outerShdw blurRad="38100" dist="38100" dir="2700000" algn="tl">
                    <a:srgbClr val="000000">
                      <a:alpha val="43137"/>
                    </a:srgbClr>
                  </a:outerShdw>
                </a:effectLst>
              </a:rPr>
              <a:t>Mark is the only gospel writer to mention this region by name (4:25; 5:20; 7:31).</a:t>
            </a:r>
          </a:p>
          <a:p>
            <a:pPr>
              <a:buFontTx/>
              <a:buNone/>
            </a:pPr>
            <a:endParaRPr lang="en-US" altLang="en-US" sz="2400" i="1" dirty="0"/>
          </a:p>
        </p:txBody>
      </p:sp>
    </p:spTree>
    <p:extLst>
      <p:ext uri="{BB962C8B-B14F-4D97-AF65-F5344CB8AC3E}">
        <p14:creationId xmlns:p14="http://schemas.microsoft.com/office/powerpoint/2010/main" val="196475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43" y="-1569029"/>
            <a:ext cx="12761843" cy="9571382"/>
          </a:xfrm>
          <a:prstGeom prst="rect">
            <a:avLst/>
          </a:prstGeom>
        </p:spPr>
      </p:pic>
      <p:sp>
        <p:nvSpPr>
          <p:cNvPr id="3" name="Title 2"/>
          <p:cNvSpPr>
            <a:spLocks noGrp="1"/>
          </p:cNvSpPr>
          <p:nvPr>
            <p:ph type="title"/>
          </p:nvPr>
        </p:nvSpPr>
        <p:spPr>
          <a:xfrm>
            <a:off x="755374" y="5532437"/>
            <a:ext cx="9760226" cy="1325563"/>
          </a:xfrm>
        </p:spPr>
        <p:txBody>
          <a:bodyPr/>
          <a:lstStyle/>
          <a:p>
            <a:r>
              <a:rPr lang="en-US" b="1" dirty="0">
                <a:effectLst>
                  <a:glow rad="139700">
                    <a:schemeClr val="accent6">
                      <a:satMod val="175000"/>
                      <a:alpha val="40000"/>
                    </a:schemeClr>
                  </a:glow>
                </a:effectLst>
                <a:latin typeface="+mn-lt"/>
              </a:rPr>
              <a:t>Ruins of </a:t>
            </a:r>
            <a:r>
              <a:rPr lang="en-US" b="1" dirty="0" err="1">
                <a:effectLst>
                  <a:glow rad="139700">
                    <a:schemeClr val="accent6">
                      <a:satMod val="175000"/>
                      <a:alpha val="40000"/>
                    </a:schemeClr>
                  </a:glow>
                </a:effectLst>
                <a:latin typeface="+mn-lt"/>
              </a:rPr>
              <a:t>Scythopolis</a:t>
            </a:r>
            <a:endParaRPr lang="en-US" b="1" dirty="0">
              <a:effectLst>
                <a:glow rad="139700">
                  <a:schemeClr val="accent6">
                    <a:satMod val="175000"/>
                    <a:alpha val="40000"/>
                  </a:schemeClr>
                </a:glow>
              </a:effectLst>
              <a:latin typeface="+mn-lt"/>
            </a:endParaRPr>
          </a:p>
        </p:txBody>
      </p:sp>
    </p:spTree>
    <p:extLst>
      <p:ext uri="{BB962C8B-B14F-4D97-AF65-F5344CB8AC3E}">
        <p14:creationId xmlns:p14="http://schemas.microsoft.com/office/powerpoint/2010/main" val="263964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2192000" cy="8001000"/>
          </a:xfrm>
          <a:prstGeom prst="rect">
            <a:avLst/>
          </a:prstGeom>
        </p:spPr>
      </p:pic>
      <p:sp>
        <p:nvSpPr>
          <p:cNvPr id="3" name="Title 2"/>
          <p:cNvSpPr>
            <a:spLocks noGrp="1"/>
          </p:cNvSpPr>
          <p:nvPr>
            <p:ph type="title"/>
          </p:nvPr>
        </p:nvSpPr>
        <p:spPr>
          <a:xfrm>
            <a:off x="155619" y="-214425"/>
            <a:ext cx="10515600" cy="1325563"/>
          </a:xfrm>
        </p:spPr>
        <p:txBody>
          <a:bodyPr/>
          <a:lstStyle/>
          <a:p>
            <a:r>
              <a:rPr lang="en-US" dirty="0"/>
              <a:t>Theater at </a:t>
            </a:r>
            <a:r>
              <a:rPr lang="en-US" dirty="0" err="1"/>
              <a:t>Scythopolis</a:t>
            </a:r>
            <a:endParaRPr lang="en-US" dirty="0"/>
          </a:p>
        </p:txBody>
      </p:sp>
    </p:spTree>
    <p:extLst>
      <p:ext uri="{BB962C8B-B14F-4D97-AF65-F5344CB8AC3E}">
        <p14:creationId xmlns:p14="http://schemas.microsoft.com/office/powerpoint/2010/main" val="211504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descr="Recycled paper"/>
          <p:cNvSpPr>
            <a:spLocks noGrp="1" noChangeArrowheads="1"/>
          </p:cNvSpPr>
          <p:nvPr>
            <p:ph type="body" idx="1"/>
          </p:nvPr>
        </p:nvSpPr>
        <p:spPr>
          <a:xfrm>
            <a:off x="292456" y="1261122"/>
            <a:ext cx="8838291" cy="5557122"/>
          </a:xfrm>
          <a:noFill/>
        </p:spPr>
        <p:txBody>
          <a:bodyPr/>
          <a:lstStyle/>
          <a:p>
            <a:pPr marL="0" indent="0">
              <a:spcBef>
                <a:spcPts val="600"/>
              </a:spcBef>
              <a:buNone/>
            </a:pPr>
            <a:r>
              <a:rPr lang="en-US" altLang="en-US" dirty="0">
                <a:latin typeface="Arial" panose="020B0604020202020204" pitchFamily="34" charset="0"/>
                <a:cs typeface="Arial" panose="020B0604020202020204" pitchFamily="34" charset="0"/>
              </a:rPr>
              <a:t>Jairus, a ruler of the synagogue, asks Jesus to come heal his daughter who is near death.  </a:t>
            </a:r>
          </a:p>
          <a:p>
            <a:pPr marL="0" indent="0">
              <a:spcBef>
                <a:spcPts val="600"/>
              </a:spcBef>
              <a:buNone/>
            </a:pPr>
            <a:r>
              <a:rPr lang="en-US" altLang="en-US" dirty="0">
                <a:latin typeface="Arial" panose="020B0604020202020204" pitchFamily="34" charset="0"/>
                <a:cs typeface="Arial" panose="020B0604020202020204" pitchFamily="34" charset="0"/>
              </a:rPr>
              <a:t>As Jesus is going, a woman in the crowd who had suffered with an issue of blood for 12 years touches His garment believing she could be healed</a:t>
            </a:r>
          </a:p>
          <a:p>
            <a:pPr marL="520700" lvl="1" indent="-347663">
              <a:spcBef>
                <a:spcPts val="600"/>
              </a:spcBef>
            </a:pPr>
            <a:r>
              <a:rPr lang="en-US" altLang="en-US" sz="2800" dirty="0">
                <a:latin typeface="Arial" panose="020B0604020202020204" pitchFamily="34" charset="0"/>
                <a:cs typeface="Arial" panose="020B0604020202020204" pitchFamily="34" charset="0"/>
              </a:rPr>
              <a:t>She is unclean (Leviticus 15:25-26)*</a:t>
            </a:r>
          </a:p>
          <a:p>
            <a:pPr marL="520700" lvl="1" indent="-347663">
              <a:spcBef>
                <a:spcPts val="600"/>
              </a:spcBef>
            </a:pPr>
            <a:r>
              <a:rPr lang="en-US" altLang="en-US" sz="2800" dirty="0">
                <a:latin typeface="Arial" panose="020B0604020202020204" pitchFamily="34" charset="0"/>
                <a:cs typeface="Arial" panose="020B0604020202020204" pitchFamily="34" charset="0"/>
              </a:rPr>
              <a:t>She had suffered &amp; spent much seeking healing.</a:t>
            </a:r>
          </a:p>
          <a:p>
            <a:pPr marL="520700" lvl="1" indent="-347663">
              <a:spcBef>
                <a:spcPts val="600"/>
              </a:spcBef>
            </a:pPr>
            <a:r>
              <a:rPr lang="en-US" altLang="en-US" sz="2800" dirty="0">
                <a:latin typeface="Arial" panose="020B0604020202020204" pitchFamily="34" charset="0"/>
                <a:cs typeface="Arial" panose="020B0604020202020204" pitchFamily="34" charset="0"/>
              </a:rPr>
              <a:t>She is healed when she touches Jesus.</a:t>
            </a:r>
          </a:p>
          <a:p>
            <a:pPr marL="520700" lvl="1" indent="-347663">
              <a:spcBef>
                <a:spcPts val="600"/>
              </a:spcBef>
            </a:pPr>
            <a:r>
              <a:rPr lang="en-US" altLang="en-US" sz="2800" dirty="0">
                <a:latin typeface="Arial" panose="020B0604020202020204" pitchFamily="34" charset="0"/>
                <a:cs typeface="Arial" panose="020B0604020202020204" pitchFamily="34" charset="0"/>
              </a:rPr>
              <a:t>Knowing power had gone out of Him, Jesus asks, </a:t>
            </a:r>
            <a:r>
              <a:rPr lang="en-US" altLang="en-US"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touched my clothes?” </a:t>
            </a:r>
          </a:p>
          <a:p>
            <a:pPr marL="520700" lvl="1" indent="-347663">
              <a:spcBef>
                <a:spcPts val="600"/>
              </a:spcBef>
            </a:pPr>
            <a:r>
              <a:rPr lang="en-US" altLang="en-US" sz="2800" dirty="0">
                <a:latin typeface="Arial" panose="020B0604020202020204" pitchFamily="34" charset="0"/>
                <a:cs typeface="Arial" panose="020B0604020202020204" pitchFamily="34" charset="0"/>
              </a:rPr>
              <a:t>The woman falls down before Jesus and explains what she has done.  </a:t>
            </a:r>
          </a:p>
          <a:p>
            <a:pPr marL="520700" lvl="1" indent="-347663">
              <a:spcBef>
                <a:spcPts val="600"/>
              </a:spcBef>
            </a:pPr>
            <a:r>
              <a:rPr lang="en-US" altLang="en-US" sz="2800" dirty="0">
                <a:latin typeface="Arial" panose="020B0604020202020204" pitchFamily="34" charset="0"/>
                <a:cs typeface="Arial" panose="020B0604020202020204" pitchFamily="34" charset="0"/>
              </a:rPr>
              <a:t>Jesus said, </a:t>
            </a:r>
            <a:r>
              <a:rPr lang="en-US" altLang="en-US"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 faith has made you well!”	</a:t>
            </a:r>
            <a:endParaRPr lang="en-US" altLang="en-US" i="1" dirty="0">
              <a:effectLst>
                <a:outerShdw blurRad="38100" dist="38100" dir="2700000" algn="tl">
                  <a:srgbClr val="000000">
                    <a:alpha val="43137"/>
                  </a:srgbClr>
                </a:outerShdw>
              </a:effectLst>
            </a:endParaRPr>
          </a:p>
        </p:txBody>
      </p:sp>
      <p:pic>
        <p:nvPicPr>
          <p:cNvPr id="149509" name="Picture 5" descr="jesus_woman"/>
          <p:cNvPicPr>
            <a:picLocks noChangeAspect="1" noChangeArrowheads="1"/>
          </p:cNvPicPr>
          <p:nvPr/>
        </p:nvPicPr>
        <p:blipFill rotWithShape="1">
          <a:blip r:embed="rId3">
            <a:extLst>
              <a:ext uri="{28A0092B-C50C-407E-A947-70E740481C1C}">
                <a14:useLocalDpi xmlns:a14="http://schemas.microsoft.com/office/drawing/2010/main" val="0"/>
              </a:ext>
            </a:extLst>
          </a:blip>
          <a:srcRect l="22828" r="4042"/>
          <a:stretch/>
        </p:blipFill>
        <p:spPr bwMode="auto">
          <a:xfrm>
            <a:off x="8839200" y="1433399"/>
            <a:ext cx="3060343" cy="3061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e 2"/>
          <p:cNvSpPr txBox="1">
            <a:spLocks/>
          </p:cNvSpPr>
          <p:nvPr/>
        </p:nvSpPr>
        <p:spPr bwMode="auto">
          <a:xfrm>
            <a:off x="165279" y="39756"/>
            <a:ext cx="1186144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defTabSz="914400"/>
            <a:r>
              <a:rPr lang="en-US" sz="3600" b="1" dirty="0" err="1">
                <a:latin typeface="Arial" panose="020B0604020202020204" pitchFamily="34" charset="0"/>
                <a:cs typeface="Arial" panose="020B0604020202020204" pitchFamily="34" charset="0"/>
              </a:rPr>
              <a:t>Jairus</a:t>
            </a:r>
            <a:r>
              <a:rPr lang="en-US" sz="3600" b="1" dirty="0">
                <a:latin typeface="Arial" panose="020B0604020202020204" pitchFamily="34" charset="0"/>
                <a:cs typeface="Arial" panose="020B0604020202020204" pitchFamily="34" charset="0"/>
              </a:rPr>
              <a:t>’ daughter &amp; the woman with the issue of blood</a:t>
            </a:r>
            <a:r>
              <a:rPr lang="en-US" sz="36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(Mark 5:21-43; Matthew 9:18-26; Luke 8:40-56)</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482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49509"/>
                                        </p:tgtEl>
                                        <p:attrNameLst>
                                          <p:attrName>style.visibility</p:attrName>
                                        </p:attrNameLst>
                                      </p:cBhvr>
                                      <p:to>
                                        <p:strVal val="visible"/>
                                      </p:to>
                                    </p:set>
                                    <p:anim calcmode="lin" valueType="num">
                                      <p:cBhvr>
                                        <p:cTn id="7" dur="1000" fill="hold"/>
                                        <p:tgtEl>
                                          <p:spTgt spid="149509"/>
                                        </p:tgtEl>
                                        <p:attrNameLst>
                                          <p:attrName>ppt_w</p:attrName>
                                        </p:attrNameLst>
                                      </p:cBhvr>
                                      <p:tavLst>
                                        <p:tav tm="0">
                                          <p:val>
                                            <p:strVal val="#ppt_w+.3"/>
                                          </p:val>
                                        </p:tav>
                                        <p:tav tm="100000">
                                          <p:val>
                                            <p:strVal val="#ppt_w"/>
                                          </p:val>
                                        </p:tav>
                                      </p:tavLst>
                                    </p:anim>
                                    <p:anim calcmode="lin" valueType="num">
                                      <p:cBhvr>
                                        <p:cTn id="8" dur="1000" fill="hold"/>
                                        <p:tgtEl>
                                          <p:spTgt spid="149509"/>
                                        </p:tgtEl>
                                        <p:attrNameLst>
                                          <p:attrName>ppt_h</p:attrName>
                                        </p:attrNameLst>
                                      </p:cBhvr>
                                      <p:tavLst>
                                        <p:tav tm="0">
                                          <p:val>
                                            <p:strVal val="#ppt_h"/>
                                          </p:val>
                                        </p:tav>
                                        <p:tav tm="100000">
                                          <p:val>
                                            <p:strVal val="#ppt_h"/>
                                          </p:val>
                                        </p:tav>
                                      </p:tavLst>
                                    </p:anim>
                                    <p:animEffect transition="in" filter="fade">
                                      <p:cBhvr>
                                        <p:cTn id="9" dur="1000"/>
                                        <p:tgtEl>
                                          <p:spTgt spid="14950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9507">
                                            <p:txEl>
                                              <p:pRg st="0" end="0"/>
                                            </p:txEl>
                                          </p:spTgt>
                                        </p:tgtEl>
                                        <p:attrNameLst>
                                          <p:attrName>style.visibility</p:attrName>
                                        </p:attrNameLst>
                                      </p:cBhvr>
                                      <p:to>
                                        <p:strVal val="visible"/>
                                      </p:to>
                                    </p:set>
                                    <p:animEffect transition="in" filter="wipe(down)">
                                      <p:cBhvr>
                                        <p:cTn id="14" dur="500"/>
                                        <p:tgtEl>
                                          <p:spTgt spid="14950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9507">
                                            <p:txEl>
                                              <p:pRg st="1" end="1"/>
                                            </p:txEl>
                                          </p:spTgt>
                                        </p:tgtEl>
                                        <p:attrNameLst>
                                          <p:attrName>style.visibility</p:attrName>
                                        </p:attrNameLst>
                                      </p:cBhvr>
                                      <p:to>
                                        <p:strVal val="visible"/>
                                      </p:to>
                                    </p:set>
                                    <p:animEffect transition="in" filter="wipe(down)">
                                      <p:cBhvr>
                                        <p:cTn id="19" dur="500"/>
                                        <p:tgtEl>
                                          <p:spTgt spid="149507">
                                            <p:txEl>
                                              <p:pRg st="1" end="1"/>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9507">
                                            <p:txEl>
                                              <p:pRg st="2" end="2"/>
                                            </p:txEl>
                                          </p:spTgt>
                                        </p:tgtEl>
                                        <p:attrNameLst>
                                          <p:attrName>style.visibility</p:attrName>
                                        </p:attrNameLst>
                                      </p:cBhvr>
                                      <p:to>
                                        <p:strVal val="visible"/>
                                      </p:to>
                                    </p:set>
                                    <p:animEffect transition="in" filter="wipe(down)">
                                      <p:cBhvr>
                                        <p:cTn id="22" dur="500"/>
                                        <p:tgtEl>
                                          <p:spTgt spid="149507">
                                            <p:txEl>
                                              <p:pRg st="2" end="2"/>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9507">
                                            <p:txEl>
                                              <p:pRg st="3" end="3"/>
                                            </p:txEl>
                                          </p:spTgt>
                                        </p:tgtEl>
                                        <p:attrNameLst>
                                          <p:attrName>style.visibility</p:attrName>
                                        </p:attrNameLst>
                                      </p:cBhvr>
                                      <p:to>
                                        <p:strVal val="visible"/>
                                      </p:to>
                                    </p:set>
                                    <p:animEffect transition="in" filter="wipe(down)">
                                      <p:cBhvr>
                                        <p:cTn id="25" dur="500"/>
                                        <p:tgtEl>
                                          <p:spTgt spid="149507">
                                            <p:txEl>
                                              <p:pRg st="3" end="3"/>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9507">
                                            <p:txEl>
                                              <p:pRg st="4" end="4"/>
                                            </p:txEl>
                                          </p:spTgt>
                                        </p:tgtEl>
                                        <p:attrNameLst>
                                          <p:attrName>style.visibility</p:attrName>
                                        </p:attrNameLst>
                                      </p:cBhvr>
                                      <p:to>
                                        <p:strVal val="visible"/>
                                      </p:to>
                                    </p:set>
                                    <p:animEffect transition="in" filter="wipe(down)">
                                      <p:cBhvr>
                                        <p:cTn id="28" dur="500"/>
                                        <p:tgtEl>
                                          <p:spTgt spid="14950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9507">
                                            <p:txEl>
                                              <p:pRg st="5" end="5"/>
                                            </p:txEl>
                                          </p:spTgt>
                                        </p:tgtEl>
                                        <p:attrNameLst>
                                          <p:attrName>style.visibility</p:attrName>
                                        </p:attrNameLst>
                                      </p:cBhvr>
                                      <p:to>
                                        <p:strVal val="visible"/>
                                      </p:to>
                                    </p:set>
                                    <p:animEffect transition="in" filter="wipe(down)">
                                      <p:cBhvr>
                                        <p:cTn id="33" dur="500"/>
                                        <p:tgtEl>
                                          <p:spTgt spid="149507">
                                            <p:txEl>
                                              <p:pRg st="5" end="5"/>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9507">
                                            <p:txEl>
                                              <p:pRg st="6" end="6"/>
                                            </p:txEl>
                                          </p:spTgt>
                                        </p:tgtEl>
                                        <p:attrNameLst>
                                          <p:attrName>style.visibility</p:attrName>
                                        </p:attrNameLst>
                                      </p:cBhvr>
                                      <p:to>
                                        <p:strVal val="visible"/>
                                      </p:to>
                                    </p:set>
                                    <p:animEffect transition="in" filter="wipe(down)">
                                      <p:cBhvr>
                                        <p:cTn id="36" dur="500"/>
                                        <p:tgtEl>
                                          <p:spTgt spid="149507">
                                            <p:txEl>
                                              <p:pRg st="6" end="6"/>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49507">
                                            <p:txEl>
                                              <p:pRg st="7" end="7"/>
                                            </p:txEl>
                                          </p:spTgt>
                                        </p:tgtEl>
                                        <p:attrNameLst>
                                          <p:attrName>style.visibility</p:attrName>
                                        </p:attrNameLst>
                                      </p:cBhvr>
                                      <p:to>
                                        <p:strVal val="visible"/>
                                      </p:to>
                                    </p:set>
                                    <p:animEffect transition="in" filter="wipe(down)">
                                      <p:cBhvr>
                                        <p:cTn id="39" dur="500"/>
                                        <p:tgtEl>
                                          <p:spTgt spid="149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4237" r="21996" b="1"/>
          <a:stretch/>
        </p:blipFill>
        <p:spPr bwMode="auto">
          <a:xfrm>
            <a:off x="251804" y="1699922"/>
            <a:ext cx="2524106" cy="3989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70" name="Straight Connector 6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1555" name="Rectangle 3" descr="Recycled paper"/>
          <p:cNvSpPr>
            <a:spLocks noGrp="1" noChangeArrowheads="1"/>
          </p:cNvSpPr>
          <p:nvPr>
            <p:ph type="body" idx="1"/>
          </p:nvPr>
        </p:nvSpPr>
        <p:spPr>
          <a:xfrm>
            <a:off x="2888975" y="1699922"/>
            <a:ext cx="9303026" cy="5158078"/>
          </a:xfrm>
          <a:gradFill>
            <a:gsLst>
              <a:gs pos="0">
                <a:schemeClr val="accent1">
                  <a:lumMod val="5000"/>
                  <a:lumOff val="95000"/>
                </a:schemeClr>
              </a:gs>
              <a:gs pos="99000">
                <a:schemeClr val="accent2">
                  <a:lumMod val="40000"/>
                  <a:lumOff val="60000"/>
                </a:schemeClr>
              </a:gs>
              <a:gs pos="61000">
                <a:schemeClr val="accent2">
                  <a:lumMod val="20000"/>
                  <a:lumOff val="80000"/>
                </a:schemeClr>
              </a:gs>
            </a:gsLst>
            <a:lin ang="5400000" scaled="1"/>
          </a:gradFill>
        </p:spPr>
        <p:txBody>
          <a:bodyPr vert="horz" lIns="91440" tIns="45720" rIns="91440" bIns="45720" rtlCol="0">
            <a:normAutofit lnSpcReduction="10000"/>
          </a:bodyPr>
          <a:lstStyle/>
          <a:p>
            <a:pPr>
              <a:spcBef>
                <a:spcPts val="300"/>
              </a:spcBef>
            </a:pPr>
            <a:r>
              <a:rPr lang="en-US" altLang="en-US" sz="3000" dirty="0">
                <a:latin typeface="Arial" panose="020B0604020202020204" pitchFamily="34" charset="0"/>
                <a:cs typeface="Arial" panose="020B0604020202020204" pitchFamily="34" charset="0"/>
              </a:rPr>
              <a:t>While Jesus is still speaking, people come from the ruler’s house to tell him that his daughter had died.  </a:t>
            </a:r>
          </a:p>
          <a:p>
            <a:pPr>
              <a:spcBef>
                <a:spcPts val="300"/>
              </a:spcBef>
            </a:pPr>
            <a:r>
              <a:rPr lang="en-US" altLang="en-US" sz="3000" dirty="0">
                <a:latin typeface="Arial" panose="020B0604020202020204" pitchFamily="34" charset="0"/>
                <a:cs typeface="Arial" panose="020B0604020202020204" pitchFamily="34" charset="0"/>
              </a:rPr>
              <a:t>They ask, </a:t>
            </a:r>
            <a:r>
              <a:rPr lang="en-US" altLang="en-US"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trouble the teacher any further?”</a:t>
            </a:r>
          </a:p>
          <a:p>
            <a:pPr marL="520700" lvl="1">
              <a:spcBef>
                <a:spcPts val="300"/>
              </a:spcBef>
            </a:pPr>
            <a:r>
              <a:rPr lang="en-US" altLang="en-US" sz="2800" i="1" dirty="0">
                <a:latin typeface="Arial" panose="020B0604020202020204" pitchFamily="34" charset="0"/>
                <a:cs typeface="Arial" panose="020B0604020202020204" pitchFamily="34" charset="0"/>
              </a:rPr>
              <a:t>Jesus tells Jairus, </a:t>
            </a:r>
            <a:r>
              <a:rPr lang="en-US" altLang="en-US"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"Do not be afraid; only believe.”</a:t>
            </a:r>
            <a:endParaRPr lang="en-US" altLang="en-US" sz="2800" i="1" dirty="0">
              <a:latin typeface="Arial" panose="020B0604020202020204" pitchFamily="34" charset="0"/>
              <a:cs typeface="Arial" panose="020B0604020202020204" pitchFamily="34" charset="0"/>
            </a:endParaRPr>
          </a:p>
          <a:p>
            <a:pPr marL="520700" lvl="1">
              <a:spcBef>
                <a:spcPts val="300"/>
              </a:spcBef>
            </a:pPr>
            <a:r>
              <a:rPr lang="en-US" altLang="en-US" sz="2800" i="1" dirty="0">
                <a:latin typeface="Arial" panose="020B0604020202020204" pitchFamily="34" charset="0"/>
                <a:cs typeface="Arial" panose="020B0604020202020204" pitchFamily="34" charset="0"/>
              </a:rPr>
              <a:t>Jesus allows only Peter, James, and John to enter the house with Him. </a:t>
            </a:r>
          </a:p>
          <a:p>
            <a:pPr marL="520700" lvl="1">
              <a:spcBef>
                <a:spcPts val="300"/>
              </a:spcBef>
            </a:pPr>
            <a:r>
              <a:rPr lang="en-US" altLang="en-US" sz="2800" i="1" dirty="0">
                <a:latin typeface="Arial" panose="020B0604020202020204" pitchFamily="34" charset="0"/>
                <a:cs typeface="Arial" panose="020B0604020202020204" pitchFamily="34" charset="0"/>
              </a:rPr>
              <a:t>Jesus proclaims, </a:t>
            </a:r>
            <a:r>
              <a:rPr lang="en-US" altLang="en-US"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child is not dead but sleeping.”</a:t>
            </a:r>
          </a:p>
          <a:p>
            <a:pPr marL="520700" lvl="1">
              <a:spcBef>
                <a:spcPts val="300"/>
              </a:spcBef>
            </a:pPr>
            <a:r>
              <a:rPr lang="en-US" altLang="en-US" sz="2800" i="1" dirty="0">
                <a:latin typeface="Arial" panose="020B0604020202020204" pitchFamily="34" charset="0"/>
                <a:cs typeface="Arial" panose="020B0604020202020204" pitchFamily="34" charset="0"/>
              </a:rPr>
              <a:t>Jesus takes the child by the hand and says, </a:t>
            </a:r>
            <a:r>
              <a:rPr lang="en-US" altLang="en-US"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"Little girl, I say to you, arise."</a:t>
            </a:r>
          </a:p>
          <a:p>
            <a:pPr marL="520700" lvl="1">
              <a:spcBef>
                <a:spcPts val="300"/>
              </a:spcBef>
            </a:pPr>
            <a:r>
              <a:rPr lang="en-US" altLang="en-US" sz="2800" i="1" dirty="0">
                <a:latin typeface="Arial" panose="020B0604020202020204" pitchFamily="34" charset="0"/>
                <a:cs typeface="Arial" panose="020B0604020202020204" pitchFamily="34" charset="0"/>
              </a:rPr>
              <a:t>Immediately the girl arose and walked.  </a:t>
            </a:r>
          </a:p>
          <a:p>
            <a:pPr marL="520700" lvl="1">
              <a:spcBef>
                <a:spcPts val="300"/>
              </a:spcBef>
            </a:pPr>
            <a:r>
              <a:rPr lang="en-US" altLang="en-US" sz="2800" i="1" dirty="0">
                <a:latin typeface="Arial" panose="020B0604020202020204" pitchFamily="34" charset="0"/>
                <a:cs typeface="Arial" panose="020B0604020202020204" pitchFamily="34" charset="0"/>
              </a:rPr>
              <a:t>She was 12 years old.</a:t>
            </a:r>
          </a:p>
          <a:p>
            <a:pPr marL="520700" lvl="1">
              <a:spcBef>
                <a:spcPts val="300"/>
              </a:spcBef>
            </a:pPr>
            <a:r>
              <a:rPr lang="en-US" altLang="en-US" sz="2800" i="1" dirty="0">
                <a:latin typeface="Arial" panose="020B0604020202020204" pitchFamily="34" charset="0"/>
                <a:cs typeface="Arial" panose="020B0604020202020204" pitchFamily="34" charset="0"/>
              </a:rPr>
              <a:t>Jesus commands them not to tell others about the miracle</a:t>
            </a:r>
            <a:r>
              <a:rPr lang="en-US" altLang="en-US" i="1" dirty="0">
                <a:latin typeface="Arial" panose="020B0604020202020204" pitchFamily="34" charset="0"/>
                <a:cs typeface="Arial" panose="020B0604020202020204" pitchFamily="34" charset="0"/>
              </a:rPr>
              <a:t>.</a:t>
            </a:r>
          </a:p>
          <a:p>
            <a:pPr marL="292100" lvl="1" indent="0">
              <a:lnSpc>
                <a:spcPct val="70000"/>
              </a:lnSpc>
              <a:spcBef>
                <a:spcPct val="15000"/>
              </a:spcBef>
              <a:buNone/>
            </a:pPr>
            <a:endParaRPr lang="en-US" altLang="en-US" sz="1900" dirty="0"/>
          </a:p>
        </p:txBody>
      </p:sp>
      <p:sp>
        <p:nvSpPr>
          <p:cNvPr id="7" name="Title 2"/>
          <p:cNvSpPr txBox="1">
            <a:spLocks/>
          </p:cNvSpPr>
          <p:nvPr/>
        </p:nvSpPr>
        <p:spPr bwMode="auto">
          <a:xfrm>
            <a:off x="310292" y="-88253"/>
            <a:ext cx="7641012" cy="15805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fontScale="92500"/>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defTabSz="914400">
              <a:lnSpc>
                <a:spcPct val="100000"/>
              </a:lnSpc>
            </a:pPr>
            <a:r>
              <a:rPr lang="en-US" b="1" dirty="0">
                <a:latin typeface="+mn-lt"/>
              </a:rPr>
              <a:t>The Raising of Jairus’ Daughter </a:t>
            </a:r>
            <a:r>
              <a:rPr lang="en-US" sz="3500" b="1" dirty="0"/>
              <a:t>(Mark 5:21-43; Matt. 9:18-26; Luke 8:40-56</a:t>
            </a:r>
            <a:r>
              <a:rPr lang="en-US" sz="3000" dirty="0"/>
              <a:t>)</a:t>
            </a:r>
            <a:endParaRPr lang="en-US" sz="3400" dirty="0"/>
          </a:p>
        </p:txBody>
      </p:sp>
    </p:spTree>
    <p:extLst>
      <p:ext uri="{BB962C8B-B14F-4D97-AF65-F5344CB8AC3E}">
        <p14:creationId xmlns:p14="http://schemas.microsoft.com/office/powerpoint/2010/main" val="53363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wipe(down)">
                                      <p:cBhvr>
                                        <p:cTn id="7" dur="500"/>
                                        <p:tgtEl>
                                          <p:spTgt spid="151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1555">
                                            <p:txEl>
                                              <p:pRg st="1" end="1"/>
                                            </p:txEl>
                                          </p:spTgt>
                                        </p:tgtEl>
                                        <p:attrNameLst>
                                          <p:attrName>style.visibility</p:attrName>
                                        </p:attrNameLst>
                                      </p:cBhvr>
                                      <p:to>
                                        <p:strVal val="visible"/>
                                      </p:to>
                                    </p:set>
                                    <p:animEffect transition="in" filter="wipe(down)">
                                      <p:cBhvr>
                                        <p:cTn id="12" dur="500"/>
                                        <p:tgtEl>
                                          <p:spTgt spid="151555">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1555">
                                            <p:txEl>
                                              <p:pRg st="2" end="2"/>
                                            </p:txEl>
                                          </p:spTgt>
                                        </p:tgtEl>
                                        <p:attrNameLst>
                                          <p:attrName>style.visibility</p:attrName>
                                        </p:attrNameLst>
                                      </p:cBhvr>
                                      <p:to>
                                        <p:strVal val="visible"/>
                                      </p:to>
                                    </p:set>
                                    <p:animEffect transition="in" filter="wipe(down)">
                                      <p:cBhvr>
                                        <p:cTn id="15" dur="500"/>
                                        <p:tgtEl>
                                          <p:spTgt spid="151555">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1555">
                                            <p:txEl>
                                              <p:pRg st="3" end="3"/>
                                            </p:txEl>
                                          </p:spTgt>
                                        </p:tgtEl>
                                        <p:attrNameLst>
                                          <p:attrName>style.visibility</p:attrName>
                                        </p:attrNameLst>
                                      </p:cBhvr>
                                      <p:to>
                                        <p:strVal val="visible"/>
                                      </p:to>
                                    </p:set>
                                    <p:animEffect transition="in" filter="wipe(down)">
                                      <p:cBhvr>
                                        <p:cTn id="18" dur="500"/>
                                        <p:tgtEl>
                                          <p:spTgt spid="15155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1555">
                                            <p:txEl>
                                              <p:pRg st="4" end="4"/>
                                            </p:txEl>
                                          </p:spTgt>
                                        </p:tgtEl>
                                        <p:attrNameLst>
                                          <p:attrName>style.visibility</p:attrName>
                                        </p:attrNameLst>
                                      </p:cBhvr>
                                      <p:to>
                                        <p:strVal val="visible"/>
                                      </p:to>
                                    </p:set>
                                    <p:animEffect transition="in" filter="wipe(down)">
                                      <p:cBhvr>
                                        <p:cTn id="23" dur="500"/>
                                        <p:tgtEl>
                                          <p:spTgt spid="151555">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1555">
                                            <p:txEl>
                                              <p:pRg st="5" end="5"/>
                                            </p:txEl>
                                          </p:spTgt>
                                        </p:tgtEl>
                                        <p:attrNameLst>
                                          <p:attrName>style.visibility</p:attrName>
                                        </p:attrNameLst>
                                      </p:cBhvr>
                                      <p:to>
                                        <p:strVal val="visible"/>
                                      </p:to>
                                    </p:set>
                                    <p:animEffect transition="in" filter="wipe(down)">
                                      <p:cBhvr>
                                        <p:cTn id="26" dur="500"/>
                                        <p:tgtEl>
                                          <p:spTgt spid="151555">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51555">
                                            <p:txEl>
                                              <p:pRg st="6" end="6"/>
                                            </p:txEl>
                                          </p:spTgt>
                                        </p:tgtEl>
                                        <p:attrNameLst>
                                          <p:attrName>style.visibility</p:attrName>
                                        </p:attrNameLst>
                                      </p:cBhvr>
                                      <p:to>
                                        <p:strVal val="visible"/>
                                      </p:to>
                                    </p:set>
                                    <p:animEffect transition="in" filter="wipe(down)">
                                      <p:cBhvr>
                                        <p:cTn id="29" dur="500"/>
                                        <p:tgtEl>
                                          <p:spTgt spid="151555">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51555">
                                            <p:txEl>
                                              <p:pRg st="7" end="7"/>
                                            </p:txEl>
                                          </p:spTgt>
                                        </p:tgtEl>
                                        <p:attrNameLst>
                                          <p:attrName>style.visibility</p:attrName>
                                        </p:attrNameLst>
                                      </p:cBhvr>
                                      <p:to>
                                        <p:strVal val="visible"/>
                                      </p:to>
                                    </p:set>
                                    <p:animEffect transition="in" filter="wipe(down)">
                                      <p:cBhvr>
                                        <p:cTn id="32" dur="500"/>
                                        <p:tgtEl>
                                          <p:spTgt spid="151555">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51555">
                                            <p:txEl>
                                              <p:pRg st="8" end="8"/>
                                            </p:txEl>
                                          </p:spTgt>
                                        </p:tgtEl>
                                        <p:attrNameLst>
                                          <p:attrName>style.visibility</p:attrName>
                                        </p:attrNameLst>
                                      </p:cBhvr>
                                      <p:to>
                                        <p:strVal val="visible"/>
                                      </p:to>
                                    </p:set>
                                    <p:animEffect transition="in" filter="wipe(down)">
                                      <p:cBhvr>
                                        <p:cTn id="35" dur="500"/>
                                        <p:tgtEl>
                                          <p:spTgt spid="1515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2124" y="365125"/>
            <a:ext cx="5731099" cy="1325563"/>
          </a:xfrm>
        </p:spPr>
        <p:txBody>
          <a:bodyPr/>
          <a:lstStyle/>
          <a:p>
            <a:r>
              <a:rPr lang="en-US" sz="3600" b="1" dirty="0">
                <a:latin typeface="Arial" panose="020B0604020202020204" pitchFamily="34" charset="0"/>
                <a:cs typeface="Arial" panose="020B0604020202020204" pitchFamily="34" charset="0"/>
              </a:rPr>
              <a:t>Jesus heals 2 blind men </a:t>
            </a:r>
            <a:r>
              <a:rPr lang="en-US" sz="2800" dirty="0">
                <a:latin typeface="Arial" panose="020B0604020202020204" pitchFamily="34" charset="0"/>
                <a:cs typeface="Arial" panose="020B0604020202020204" pitchFamily="34" charset="0"/>
              </a:rPr>
              <a:t>(Matthew 9:27-34)</a:t>
            </a:r>
            <a:endParaRPr lang="en-US" sz="36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321972" y="1690688"/>
            <a:ext cx="6844841" cy="4932827"/>
          </a:xfrm>
        </p:spPr>
        <p:txBody>
          <a:bodyPr/>
          <a:lstStyle/>
          <a:p>
            <a:r>
              <a:rPr lang="en-US" sz="3000" dirty="0">
                <a:latin typeface="Arial" panose="020B0604020202020204" pitchFamily="34" charset="0"/>
                <a:cs typeface="Arial" panose="020B0604020202020204" pitchFamily="34" charset="0"/>
              </a:rPr>
              <a:t>Two blind men follow Jesus crying out, </a:t>
            </a:r>
            <a:r>
              <a:rPr lang="en-US"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“Son of David, have mercy on us!”</a:t>
            </a:r>
          </a:p>
          <a:p>
            <a:r>
              <a:rPr lang="en-US" sz="3000" dirty="0">
                <a:latin typeface="Arial" panose="020B0604020202020204" pitchFamily="34" charset="0"/>
                <a:cs typeface="Arial" panose="020B0604020202020204" pitchFamily="34" charset="0"/>
              </a:rPr>
              <a:t>Jesus ask, </a:t>
            </a:r>
            <a:r>
              <a:rPr lang="en-US" sz="3000" i="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 you believe that I am able to do this?</a:t>
            </a:r>
          </a:p>
          <a:p>
            <a:r>
              <a:rPr lang="en-US" sz="3000" dirty="0">
                <a:latin typeface="Arial" panose="020B0604020202020204" pitchFamily="34" charset="0"/>
                <a:cs typeface="Arial" panose="020B0604020202020204" pitchFamily="34" charset="0"/>
              </a:rPr>
              <a:t>When they say “yes,” Jesus touches their eyes and says, </a:t>
            </a:r>
            <a:r>
              <a:rPr lang="en-US" sz="3000" i="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"According to your faith let it be to you." </a:t>
            </a:r>
          </a:p>
          <a:p>
            <a:r>
              <a:rPr lang="en-US" sz="3000" dirty="0">
                <a:latin typeface="Arial" panose="020B0604020202020204" pitchFamily="34" charset="0"/>
                <a:cs typeface="Arial" panose="020B0604020202020204" pitchFamily="34" charset="0"/>
              </a:rPr>
              <a:t>He tells them to </a:t>
            </a:r>
            <a:r>
              <a:rPr lang="en-US"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000" i="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See that no one knows it,”</a:t>
            </a:r>
            <a:r>
              <a:rPr lang="en-US"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but they spread the news.</a:t>
            </a:r>
          </a:p>
        </p:txBody>
      </p:sp>
      <p:pic>
        <p:nvPicPr>
          <p:cNvPr id="5122" name="Picture 2" descr="Image result for jesus heals blind 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813" y="1046538"/>
            <a:ext cx="4703215" cy="55769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99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76518" y="365125"/>
            <a:ext cx="10877282" cy="1325563"/>
          </a:xfrm>
        </p:spPr>
        <p:txBody>
          <a:bodyPr>
            <a:normAutofit/>
          </a:bodyPr>
          <a:lstStyle/>
          <a:p>
            <a:r>
              <a:rPr lang="en-US" b="1" dirty="0">
                <a:latin typeface="Arial" panose="020B0604020202020204" pitchFamily="34" charset="0"/>
                <a:cs typeface="Arial" panose="020B0604020202020204" pitchFamily="34" charset="0"/>
              </a:rPr>
              <a:t>Seven Periods of Jesus’ Life</a:t>
            </a:r>
            <a:endParaRPr lang="en-US" altLang="en-US" b="1" dirty="0">
              <a:latin typeface="Arial" panose="020B0604020202020204" pitchFamily="34" charset="0"/>
              <a:cs typeface="Arial" panose="020B0604020202020204" pitchFamily="34" charset="0"/>
            </a:endParaRPr>
          </a:p>
        </p:txBody>
      </p:sp>
      <p:sp>
        <p:nvSpPr>
          <p:cNvPr id="5123" name="Rectangle 3"/>
          <p:cNvSpPr>
            <a:spLocks noGrp="1" noChangeArrowheads="1"/>
          </p:cNvSpPr>
          <p:nvPr>
            <p:ph idx="1"/>
          </p:nvPr>
        </p:nvSpPr>
        <p:spPr>
          <a:xfrm>
            <a:off x="1650124" y="1825625"/>
            <a:ext cx="9703676" cy="4351338"/>
          </a:xfrm>
        </p:spPr>
        <p:txBody>
          <a:bodyPr/>
          <a:lstStyle/>
          <a:p>
            <a:r>
              <a:rPr lang="en-US" altLang="en-US" sz="3200" dirty="0"/>
              <a:t>Years of Preparation</a:t>
            </a:r>
          </a:p>
          <a:p>
            <a:r>
              <a:rPr lang="en-US" altLang="en-US" sz="3200" dirty="0"/>
              <a:t>Beginning of Ministry</a:t>
            </a:r>
          </a:p>
          <a:p>
            <a:r>
              <a:rPr lang="en-US" altLang="en-US" sz="3200" dirty="0"/>
              <a:t>Great Galilean Ministry</a:t>
            </a:r>
          </a:p>
          <a:p>
            <a:r>
              <a:rPr lang="en-US" altLang="en-US" sz="3200" dirty="0"/>
              <a:t>Periods of Retirement</a:t>
            </a:r>
          </a:p>
          <a:p>
            <a:r>
              <a:rPr lang="en-US" altLang="en-US" sz="3200" dirty="0"/>
              <a:t>Close of Ministry</a:t>
            </a:r>
          </a:p>
          <a:p>
            <a:r>
              <a:rPr lang="en-US" altLang="en-US" sz="3200" dirty="0"/>
              <a:t>Last Week</a:t>
            </a:r>
          </a:p>
          <a:p>
            <a:r>
              <a:rPr lang="en-US" altLang="en-US" sz="3200" dirty="0"/>
              <a:t>Resurrection and Exaltation</a:t>
            </a:r>
          </a:p>
        </p:txBody>
      </p:sp>
      <p:pic>
        <p:nvPicPr>
          <p:cNvPr id="2" name="Picture 2" descr="Image result for big number 7"/>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203844" y="647917"/>
            <a:ext cx="3712809" cy="55290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p:cNvSpPr/>
          <p:nvPr/>
        </p:nvSpPr>
        <p:spPr>
          <a:xfrm>
            <a:off x="1289811" y="1690688"/>
            <a:ext cx="4806189" cy="1851298"/>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78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5" presetClass="emph" presetSubtype="0" nodeType="withEffect">
                                  <p:stCondLst>
                                    <p:cond delay="0"/>
                                  </p:stCondLst>
                                  <p:iterate type="lt">
                                    <p:tmAbs val="25"/>
                                  </p:iterate>
                                  <p:childTnLst>
                                    <p:set>
                                      <p:cBhvr override="childStyle">
                                        <p:cTn id="9" dur="indefinite"/>
                                        <p:tgtEl>
                                          <p:spTgt spid="5123">
                                            <p:txEl>
                                              <p:pRg st="0" end="0"/>
                                            </p:txEl>
                                          </p:spTgt>
                                        </p:tgtEl>
                                        <p:attrNameLst>
                                          <p:attrName>style.fontWeight</p:attrName>
                                        </p:attrNameLst>
                                      </p:cBhvr>
                                      <p:to>
                                        <p:strVal val="bold"/>
                                      </p:to>
                                    </p:set>
                                  </p:childTnLst>
                                </p:cTn>
                              </p:par>
                              <p:par>
                                <p:cTn id="10" presetID="15" presetClass="emph" presetSubtype="0" nodeType="withEffect">
                                  <p:stCondLst>
                                    <p:cond delay="0"/>
                                  </p:stCondLst>
                                  <p:iterate type="lt">
                                    <p:tmAbs val="25"/>
                                  </p:iterate>
                                  <p:childTnLst>
                                    <p:set>
                                      <p:cBhvr override="childStyle">
                                        <p:cTn id="11" dur="indefinite"/>
                                        <p:tgtEl>
                                          <p:spTgt spid="5123">
                                            <p:txEl>
                                              <p:pRg st="1" end="1"/>
                                            </p:txEl>
                                          </p:spTgt>
                                        </p:tgtEl>
                                        <p:attrNameLst>
                                          <p:attrName>style.fontWeight</p:attrName>
                                        </p:attrNameLst>
                                      </p:cBhvr>
                                      <p:to>
                                        <p:strVal val="bold"/>
                                      </p:to>
                                    </p:set>
                                  </p:childTnLst>
                                </p:cTn>
                              </p:par>
                              <p:par>
                                <p:cTn id="12" presetID="15" presetClass="emph" presetSubtype="0" nodeType="withEffect">
                                  <p:stCondLst>
                                    <p:cond delay="0"/>
                                  </p:stCondLst>
                                  <p:iterate type="lt">
                                    <p:tmAbs val="25"/>
                                  </p:iterate>
                                  <p:childTnLst>
                                    <p:set>
                                      <p:cBhvr override="childStyle">
                                        <p:cTn id="13" dur="indefinite"/>
                                        <p:tgtEl>
                                          <p:spTgt spid="512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458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579" name="Title 1"/>
          <p:cNvSpPr>
            <a:spLocks noGrp="1"/>
          </p:cNvSpPr>
          <p:nvPr>
            <p:ph type="title"/>
          </p:nvPr>
        </p:nvSpPr>
        <p:spPr>
          <a:xfrm>
            <a:off x="1975184" y="962526"/>
            <a:ext cx="8241631" cy="3789948"/>
          </a:xfrm>
        </p:spPr>
        <p:txBody>
          <a:bodyPr vert="horz" lIns="91440" tIns="45720" rIns="91440" bIns="45720" rtlCol="0" anchor="ctr">
            <a:normAutofit/>
          </a:bodyPr>
          <a:lstStyle/>
          <a:p>
            <a:pPr algn="ctr"/>
            <a:r>
              <a:rPr lang="en-US" sz="3600" b="1" i="1" dirty="0">
                <a:latin typeface="+mn-lt"/>
              </a:rPr>
              <a:t>“On the same day, when evening had come, He said to them, ‘Let us cross over to the other side.’  Now when they had left the multitude, they took Him along in the boat as He was. And other little    boats were also with Him.”                           </a:t>
            </a:r>
            <a:r>
              <a:rPr lang="en-US" sz="3600" i="1" dirty="0">
                <a:latin typeface="+mn-lt"/>
              </a:rPr>
              <a:t>(Mark 4:35-36)</a:t>
            </a:r>
            <a:endParaRPr lang="en-US" dirty="0">
              <a:latin typeface="+mn-lt"/>
            </a:endParaRPr>
          </a:p>
        </p:txBody>
      </p:sp>
    </p:spTree>
    <p:extLst>
      <p:ext uri="{BB962C8B-B14F-4D97-AF65-F5344CB8AC3E}">
        <p14:creationId xmlns:p14="http://schemas.microsoft.com/office/powerpoint/2010/main" val="352637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Title 1"/>
          <p:cNvSpPr>
            <a:spLocks noGrp="1"/>
          </p:cNvSpPr>
          <p:nvPr>
            <p:ph type="title"/>
          </p:nvPr>
        </p:nvSpPr>
        <p:spPr>
          <a:xfrm>
            <a:off x="625643" y="173865"/>
            <a:ext cx="10728157" cy="1325563"/>
          </a:xfrm>
        </p:spPr>
        <p:txBody>
          <a:bodyPr vert="horz" lIns="91440" tIns="45720" rIns="91440" bIns="45720" rtlCol="0" anchor="ctr">
            <a:normAutofit/>
          </a:bodyPr>
          <a:lstStyle/>
          <a:p>
            <a:pPr>
              <a:lnSpc>
                <a:spcPct val="100000"/>
              </a:lnSpc>
            </a:pPr>
            <a:r>
              <a:rPr lang="en-US" alt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stills the Storm</a:t>
            </a:r>
            <a:br>
              <a:rPr lang="en-US" altLang="en-US" sz="3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(Mark 4:35-41; Matthew 8:18, 23-27; Luke 8:22-25)</a:t>
            </a:r>
            <a:endParaRPr lang="en-US" altLang="en-US" sz="3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25643" y="1499428"/>
            <a:ext cx="11237494" cy="5184707"/>
          </a:xfrm>
        </p:spPr>
        <p:txBody>
          <a:bodyPr/>
          <a:lstStyle/>
          <a:p>
            <a:r>
              <a:rPr lang="en-US" sz="3000" dirty="0">
                <a:latin typeface="Arial" panose="020B0604020202020204" pitchFamily="34" charset="0"/>
                <a:cs typeface="Arial" panose="020B0604020202020204" pitchFamily="34" charset="0"/>
              </a:rPr>
              <a:t>After teaching parables to the multitudes, Jesus and His disciples got in a boat to journey to the other side. 	                 </a:t>
            </a:r>
            <a:r>
              <a:rPr lang="en-US"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as they sailed He fell asleep. And a windstorm came down on the lake, and they were filling with water, and were in jeopardy” </a:t>
            </a:r>
            <a:r>
              <a:rPr lang="en-US"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(Luke 8:23; cf. Matthew 8:24).</a:t>
            </a:r>
          </a:p>
          <a:p>
            <a:r>
              <a:rPr lang="en-US" sz="3000" dirty="0">
                <a:latin typeface="Arial" panose="020B0604020202020204" pitchFamily="34" charset="0"/>
                <a:cs typeface="Arial" panose="020B0604020202020204" pitchFamily="34" charset="0"/>
              </a:rPr>
              <a:t>The disciples wake Jesus saying, </a:t>
            </a:r>
            <a:r>
              <a:rPr lang="en-US"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“Master, we are perishing!”</a:t>
            </a:r>
          </a:p>
          <a:p>
            <a:r>
              <a:rPr lang="en-US" sz="3000" dirty="0">
                <a:latin typeface="Arial" panose="020B0604020202020204" pitchFamily="34" charset="0"/>
                <a:cs typeface="Arial" panose="020B0604020202020204" pitchFamily="34" charset="0"/>
              </a:rPr>
              <a:t>Jesus arises and rebukes the wind and water saying </a:t>
            </a:r>
            <a:r>
              <a:rPr lang="en-US"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“Peace,  be still,” </a:t>
            </a:r>
            <a:r>
              <a:rPr lang="en-US" sz="3000" dirty="0">
                <a:latin typeface="Arial" panose="020B0604020202020204" pitchFamily="34" charset="0"/>
                <a:cs typeface="Arial" panose="020B0604020202020204" pitchFamily="34" charset="0"/>
              </a:rPr>
              <a:t>and there was a calm.</a:t>
            </a:r>
          </a:p>
          <a:p>
            <a:r>
              <a:rPr lang="en-US" sz="3000" dirty="0">
                <a:latin typeface="Arial" panose="020B0604020202020204" pitchFamily="34" charset="0"/>
                <a:cs typeface="Arial" panose="020B0604020202020204" pitchFamily="34" charset="0"/>
              </a:rPr>
              <a:t>Jesus asks His disciples, </a:t>
            </a:r>
            <a:r>
              <a:rPr lang="en-US"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“Where is your faith?”  </a:t>
            </a:r>
            <a:r>
              <a:rPr lang="en-US" sz="3000" dirty="0">
                <a:latin typeface="Arial" panose="020B0604020202020204" pitchFamily="34" charset="0"/>
                <a:cs typeface="Arial" panose="020B0604020202020204" pitchFamily="34" charset="0"/>
              </a:rPr>
              <a:t>The disciples marvel and fear and ask themselves, </a:t>
            </a:r>
            <a:r>
              <a:rPr lang="en-US"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can this be?” 	          – </a:t>
            </a:r>
            <a:r>
              <a:rPr lang="en-US" sz="3000" dirty="0">
                <a:latin typeface="Arial" panose="020B0604020202020204" pitchFamily="34" charset="0"/>
                <a:cs typeface="Arial" panose="020B0604020202020204" pitchFamily="34" charset="0"/>
              </a:rPr>
              <a:t>even the winds and water obey him (Luke 8:25).</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42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843" r="6557"/>
          <a:stretch/>
        </p:blipFill>
        <p:spPr>
          <a:xfrm>
            <a:off x="4639056" y="10"/>
            <a:ext cx="7552944" cy="6857990"/>
          </a:xfrm>
          <a:prstGeom prst="rect">
            <a:avLst/>
          </a:prstGeom>
          <a:effectLst/>
        </p:spPr>
      </p:pic>
      <p:sp>
        <p:nvSpPr>
          <p:cNvPr id="3" name="Content Placeholder 2"/>
          <p:cNvSpPr>
            <a:spLocks noGrp="1"/>
          </p:cNvSpPr>
          <p:nvPr>
            <p:ph idx="1"/>
          </p:nvPr>
        </p:nvSpPr>
        <p:spPr>
          <a:xfrm>
            <a:off x="296214" y="209007"/>
            <a:ext cx="4249660" cy="6648994"/>
          </a:xfrm>
        </p:spPr>
        <p:txBody>
          <a:bodyPr>
            <a:normAutofit fontScale="92500"/>
          </a:bodyPr>
          <a:lstStyle/>
          <a:p>
            <a:pPr marL="0" indent="0">
              <a:lnSpc>
                <a:spcPct val="100000"/>
              </a:lnSpc>
              <a:spcBef>
                <a:spcPts val="0"/>
              </a:spcBef>
              <a:buNone/>
            </a:pPr>
            <a:r>
              <a:rPr lang="en-US" sz="3200" b="1" dirty="0">
                <a:latin typeface="Arial" panose="020B0604020202020204" pitchFamily="34" charset="0"/>
                <a:cs typeface="Arial" panose="020B0604020202020204" pitchFamily="34" charset="0"/>
              </a:rPr>
              <a:t>The Sea of Galilee </a:t>
            </a:r>
            <a:r>
              <a:rPr lang="en-US" sz="3000" dirty="0">
                <a:latin typeface="Arial" panose="020B0604020202020204" pitchFamily="34" charset="0"/>
                <a:cs typeface="Arial" panose="020B0604020202020204" pitchFamily="34" charset="0"/>
              </a:rPr>
              <a:t>is a pear-shaped lake, with a length from north to south of 13 miles, a maximum width of 8 miles, and a maximum depth of 157 feet. The lake lies </a:t>
            </a:r>
            <a:r>
              <a:rPr lang="en-US" sz="3000" b="1" dirty="0">
                <a:latin typeface="Arial" panose="020B0604020202020204" pitchFamily="34" charset="0"/>
                <a:cs typeface="Arial" panose="020B0604020202020204" pitchFamily="34" charset="0"/>
              </a:rPr>
              <a:t>686 feet below sea level</a:t>
            </a:r>
            <a:r>
              <a:rPr lang="en-US" sz="3000" dirty="0">
                <a:latin typeface="Arial" panose="020B0604020202020204" pitchFamily="34" charset="0"/>
                <a:cs typeface="Arial" panose="020B0604020202020204" pitchFamily="34" charset="0"/>
              </a:rPr>
              <a:t>,  but it is surrounded by steep cliffs and hills, creating swirling wind currents which foster severe storms. </a:t>
            </a:r>
            <a:r>
              <a:rPr lang="en-US" sz="3000" b="1" dirty="0">
                <a:latin typeface="Arial" panose="020B0604020202020204" pitchFamily="34" charset="0"/>
                <a:cs typeface="Arial" panose="020B0604020202020204" pitchFamily="34" charset="0"/>
              </a:rPr>
              <a:t>Mount </a:t>
            </a:r>
            <a:r>
              <a:rPr lang="en-US" sz="3000" b="1" dirty="0" err="1">
                <a:latin typeface="Arial" panose="020B0604020202020204" pitchFamily="34" charset="0"/>
                <a:cs typeface="Arial" panose="020B0604020202020204" pitchFamily="34" charset="0"/>
              </a:rPr>
              <a:t>Arbel</a:t>
            </a:r>
            <a:r>
              <a:rPr lang="en-US" sz="3000" b="1" dirty="0">
                <a:latin typeface="Arial" panose="020B0604020202020204" pitchFamily="34" charset="0"/>
                <a:cs typeface="Arial" panose="020B0604020202020204" pitchFamily="34" charset="0"/>
              </a:rPr>
              <a:t> is 594 feet ABOVE sea level.</a:t>
            </a:r>
          </a:p>
        </p:txBody>
      </p:sp>
    </p:spTree>
    <p:extLst>
      <p:ext uri="{BB962C8B-B14F-4D97-AF65-F5344CB8AC3E}">
        <p14:creationId xmlns:p14="http://schemas.microsoft.com/office/powerpoint/2010/main" val="57462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314" r="27316"/>
          <a:stretch/>
        </p:blipFill>
        <p:spPr>
          <a:xfrm>
            <a:off x="4300396" y="10"/>
            <a:ext cx="7891604" cy="6857990"/>
          </a:xfrm>
          <a:prstGeom prst="rect">
            <a:avLst/>
          </a:prstGeom>
          <a:effectLst/>
        </p:spPr>
      </p:pic>
      <p:sp>
        <p:nvSpPr>
          <p:cNvPr id="2" name="Title 1"/>
          <p:cNvSpPr>
            <a:spLocks noGrp="1"/>
          </p:cNvSpPr>
          <p:nvPr>
            <p:ph type="title"/>
          </p:nvPr>
        </p:nvSpPr>
        <p:spPr>
          <a:xfrm>
            <a:off x="425003" y="244700"/>
            <a:ext cx="3875393" cy="3142444"/>
          </a:xfrm>
        </p:spPr>
        <p:txBody>
          <a:bodyPr>
            <a:noAutofit/>
          </a:bodyPr>
          <a:lstStyle/>
          <a:p>
            <a:r>
              <a:rPr lang="en-US" dirty="0">
                <a:latin typeface="Arial" panose="020B0604020202020204" pitchFamily="34" charset="0"/>
                <a:cs typeface="Arial" panose="020B0604020202020204" pitchFamily="34" charset="0"/>
              </a:rPr>
              <a:t>Waves Crashing on the Shore of the Sea of Galilee</a:t>
            </a:r>
          </a:p>
        </p:txBody>
      </p:sp>
      <p:sp>
        <p:nvSpPr>
          <p:cNvPr id="3" name="Content Placeholder 2"/>
          <p:cNvSpPr>
            <a:spLocks noGrp="1"/>
          </p:cNvSpPr>
          <p:nvPr>
            <p:ph idx="1"/>
          </p:nvPr>
        </p:nvSpPr>
        <p:spPr>
          <a:xfrm>
            <a:off x="626546" y="5489501"/>
            <a:ext cx="3472308" cy="1262352"/>
          </a:xfrm>
        </p:spPr>
        <p:txBody>
          <a:bodyPr>
            <a:normAutofit/>
          </a:bodyPr>
          <a:lstStyle/>
          <a:p>
            <a:pPr marL="0" indent="0" algn="r">
              <a:buNone/>
            </a:pPr>
            <a:r>
              <a:rPr lang="en-US" i="1" dirty="0"/>
              <a:t>Courtesy of the Pictorial Library of Bible Lands</a:t>
            </a:r>
          </a:p>
        </p:txBody>
      </p:sp>
    </p:spTree>
    <p:extLst>
      <p:ext uri="{BB962C8B-B14F-4D97-AF65-F5344CB8AC3E}">
        <p14:creationId xmlns:p14="http://schemas.microsoft.com/office/powerpoint/2010/main" val="97726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RM15946116_wa"/>
          <p:cNvPicPr>
            <a:picLocks noChangeAspect="1" noChangeArrowheads="1"/>
          </p:cNvPicPr>
          <p:nvPr/>
        </p:nvPicPr>
        <p:blipFill rotWithShape="1">
          <a:blip r:embed="rId2">
            <a:extLst>
              <a:ext uri="{28A0092B-C50C-407E-A947-70E740481C1C}">
                <a14:useLocalDpi xmlns:a14="http://schemas.microsoft.com/office/drawing/2010/main" val="0"/>
              </a:ext>
            </a:extLst>
          </a:blip>
          <a:srcRect l="7002" r="1" b="1"/>
          <a:stretch/>
        </p:blipFill>
        <p:spPr bwMode="auto">
          <a:xfrm>
            <a:off x="4636008" y="640082"/>
            <a:ext cx="6916329"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48930" y="640082"/>
            <a:ext cx="3667037" cy="5583737"/>
          </a:xfrm>
        </p:spPr>
        <p:txBody>
          <a:bodyPr>
            <a:normAutofit/>
          </a:bodyPr>
          <a:lstStyle/>
          <a:p>
            <a:pPr marL="0" indent="0">
              <a:buNone/>
            </a:pPr>
            <a:r>
              <a:rPr lang="en-US" sz="3200" dirty="0"/>
              <a:t>The storm pictured to the right occurred in Galilee in April of 2006.  One resident said, “Believe me, it was like a Tsunami. I thought Hurricane Katrina came to Israel” </a:t>
            </a:r>
            <a:r>
              <a:rPr lang="en-US" sz="1800" i="1" dirty="0"/>
              <a:t>-- Israel News 04.05.06</a:t>
            </a:r>
          </a:p>
          <a:p>
            <a:endParaRPr lang="en-US" dirty="0"/>
          </a:p>
        </p:txBody>
      </p:sp>
    </p:spTree>
    <p:extLst>
      <p:ext uri="{BB962C8B-B14F-4D97-AF65-F5344CB8AC3E}">
        <p14:creationId xmlns:p14="http://schemas.microsoft.com/office/powerpoint/2010/main" val="358951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05308" y="76199"/>
            <a:ext cx="11050073" cy="1173052"/>
          </a:xfrm>
        </p:spPr>
        <p:txBody>
          <a:bodyPr/>
          <a:lstStyle/>
          <a:p>
            <a:r>
              <a:rPr lang="en-US" altLang="en-US" sz="3600" b="1" dirty="0">
                <a:solidFill>
                  <a:srgbClr val="292929"/>
                </a:solidFill>
                <a:latin typeface="Arial" panose="020B0604020202020204" pitchFamily="34" charset="0"/>
                <a:cs typeface="Arial" panose="020B0604020202020204" pitchFamily="34" charset="0"/>
              </a:rPr>
              <a:t>Jesus Heals the </a:t>
            </a:r>
            <a:r>
              <a:rPr lang="en-US" altLang="en-US" sz="3600" b="1" dirty="0" err="1">
                <a:solidFill>
                  <a:srgbClr val="292929"/>
                </a:solidFill>
                <a:latin typeface="Arial" panose="020B0604020202020204" pitchFamily="34" charset="0"/>
                <a:cs typeface="Arial" panose="020B0604020202020204" pitchFamily="34" charset="0"/>
              </a:rPr>
              <a:t>Gerasene</a:t>
            </a:r>
            <a:r>
              <a:rPr lang="en-US" altLang="en-US" sz="3600" b="1" dirty="0">
                <a:solidFill>
                  <a:srgbClr val="292929"/>
                </a:solidFill>
                <a:latin typeface="Arial" panose="020B0604020202020204" pitchFamily="34" charset="0"/>
                <a:cs typeface="Arial" panose="020B0604020202020204" pitchFamily="34" charset="0"/>
              </a:rPr>
              <a:t> Demoniac </a:t>
            </a:r>
            <a:br>
              <a:rPr lang="en-US" altLang="en-US" sz="3600" b="1" dirty="0">
                <a:solidFill>
                  <a:srgbClr val="292929"/>
                </a:solidFill>
                <a:latin typeface="Arial" panose="020B0604020202020204" pitchFamily="34" charset="0"/>
                <a:cs typeface="Arial" panose="020B0604020202020204" pitchFamily="34" charset="0"/>
              </a:rPr>
            </a:br>
            <a:r>
              <a:rPr lang="en-US" altLang="en-US" sz="2800" i="1" dirty="0">
                <a:latin typeface="Arial" panose="020B0604020202020204" pitchFamily="34" charset="0"/>
                <a:cs typeface="Arial" panose="020B0604020202020204" pitchFamily="34" charset="0"/>
              </a:rPr>
              <a:t>(Mark 5:1-20; Matthew 8:28-34; Luke 8:26-39)</a:t>
            </a:r>
            <a:endParaRPr lang="en-US" altLang="en-US" sz="3600" dirty="0">
              <a:latin typeface="Arial" panose="020B0604020202020204" pitchFamily="34" charset="0"/>
              <a:cs typeface="Arial" panose="020B0604020202020204" pitchFamily="34" charset="0"/>
            </a:endParaRPr>
          </a:p>
        </p:txBody>
      </p:sp>
      <p:sp>
        <p:nvSpPr>
          <p:cNvPr id="140291" name="Rectangle 3" descr="Recycled paper"/>
          <p:cNvSpPr>
            <a:spLocks noGrp="1" noChangeArrowheads="1"/>
          </p:cNvSpPr>
          <p:nvPr>
            <p:ph type="body" idx="1"/>
          </p:nvPr>
        </p:nvSpPr>
        <p:spPr>
          <a:xfrm>
            <a:off x="321973" y="1249251"/>
            <a:ext cx="11333408" cy="5505718"/>
          </a:xfrm>
          <a:noFill/>
        </p:spPr>
        <p:txBody>
          <a:bodyPr/>
          <a:lstStyle/>
          <a:p>
            <a:pPr marL="231775" indent="-231775">
              <a:lnSpc>
                <a:spcPct val="85000"/>
              </a:lnSpc>
              <a:spcBef>
                <a:spcPct val="15000"/>
              </a:spcBef>
            </a:pPr>
            <a:r>
              <a:rPr lang="en-US" altLang="en-US" sz="3200" dirty="0">
                <a:latin typeface="Arial" panose="020B0604020202020204" pitchFamily="34" charset="0"/>
                <a:cs typeface="Arial" panose="020B0604020202020204" pitchFamily="34" charset="0"/>
              </a:rPr>
              <a:t>Jesus and his disciples disembark in an area inhabited by the </a:t>
            </a:r>
            <a:r>
              <a:rPr lang="en-US" altLang="en-US" sz="3200" dirty="0" err="1">
                <a:latin typeface="Arial" panose="020B0604020202020204" pitchFamily="34" charset="0"/>
                <a:cs typeface="Arial" panose="020B0604020202020204" pitchFamily="34" charset="0"/>
              </a:rPr>
              <a:t>Gerasenes</a:t>
            </a:r>
            <a:r>
              <a:rPr lang="en-US" altLang="en-US" sz="3200" dirty="0">
                <a:latin typeface="Arial" panose="020B0604020202020204" pitchFamily="34" charset="0"/>
                <a:cs typeface="Arial" panose="020B0604020202020204" pitchFamily="34" charset="0"/>
              </a:rPr>
              <a:t> (var. Gadarenes or Gergesenes).</a:t>
            </a:r>
          </a:p>
          <a:p>
            <a:pPr marL="231775" indent="-231775">
              <a:lnSpc>
                <a:spcPct val="85000"/>
              </a:lnSpc>
              <a:spcBef>
                <a:spcPct val="15000"/>
              </a:spcBef>
            </a:pPr>
            <a:r>
              <a:rPr lang="en-US" altLang="en-US" sz="3200" dirty="0">
                <a:latin typeface="Arial" panose="020B0604020202020204" pitchFamily="34" charset="0"/>
                <a:cs typeface="Arial" panose="020B0604020202020204" pitchFamily="34" charset="0"/>
              </a:rPr>
              <a:t>They meet a man coming out of the tombs who had an unclean spirit (Mark 5:2-5).  </a:t>
            </a:r>
          </a:p>
          <a:p>
            <a:pPr marL="0" indent="0">
              <a:lnSpc>
                <a:spcPct val="85000"/>
              </a:lnSpc>
              <a:spcBef>
                <a:spcPct val="15000"/>
              </a:spcBef>
              <a:buNone/>
            </a:pPr>
            <a:r>
              <a:rPr lang="en-US" altLang="en-US" sz="3200" b="1" dirty="0">
                <a:latin typeface="Arial" panose="020B0604020202020204" pitchFamily="34" charset="0"/>
                <a:cs typeface="Arial" panose="020B0604020202020204" pitchFamily="34" charset="0"/>
              </a:rPr>
              <a:t>    The man’s behavior is as follows:</a:t>
            </a:r>
          </a:p>
          <a:p>
            <a:pPr marL="688975" lvl="1" indent="-231775">
              <a:lnSpc>
                <a:spcPct val="85000"/>
              </a:lnSpc>
              <a:spcBef>
                <a:spcPct val="15000"/>
              </a:spcBef>
            </a:pPr>
            <a:r>
              <a:rPr lang="en-US" altLang="en-US" sz="2800" i="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 had his dwelling among the tombs.</a:t>
            </a:r>
          </a:p>
          <a:p>
            <a:pPr marL="688975" lvl="1" indent="-231775">
              <a:lnSpc>
                <a:spcPct val="85000"/>
              </a:lnSpc>
              <a:spcBef>
                <a:spcPct val="15000"/>
              </a:spcBef>
            </a:pPr>
            <a:r>
              <a:rPr lang="en-US" altLang="en-US" sz="2800" i="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one could bind him, not even with chains (he would pull apart the chains and break the shackles).</a:t>
            </a:r>
          </a:p>
          <a:p>
            <a:pPr marL="688975" lvl="1" indent="-231775">
              <a:lnSpc>
                <a:spcPct val="85000"/>
              </a:lnSpc>
              <a:spcBef>
                <a:spcPct val="15000"/>
              </a:spcBef>
            </a:pPr>
            <a:r>
              <a:rPr lang="en-US" altLang="en-US" sz="2800" i="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one could tame him.</a:t>
            </a:r>
          </a:p>
          <a:p>
            <a:pPr marL="688975" lvl="1" indent="-231775">
              <a:lnSpc>
                <a:spcPct val="85000"/>
              </a:lnSpc>
              <a:spcBef>
                <a:spcPct val="15000"/>
              </a:spcBef>
            </a:pPr>
            <a:r>
              <a:rPr lang="en-US" altLang="en-US" sz="2800" i="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Night and day, he was in the mountains and in the tombs, crying out and cutting himself with stones. </a:t>
            </a:r>
          </a:p>
        </p:txBody>
      </p:sp>
    </p:spTree>
    <p:extLst>
      <p:ext uri="{BB962C8B-B14F-4D97-AF65-F5344CB8AC3E}">
        <p14:creationId xmlns:p14="http://schemas.microsoft.com/office/powerpoint/2010/main" val="84592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1000"/>
                                        <p:tgtEl>
                                          <p:spTgt spid="140291">
                                            <p:txEl>
                                              <p:pRg st="0" end="0"/>
                                            </p:txEl>
                                          </p:spTgt>
                                        </p:tgtEl>
                                      </p:cBhvr>
                                    </p:animEffect>
                                    <p:anim calcmode="lin" valueType="num">
                                      <p:cBhvr>
                                        <p:cTn id="8"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0291">
                                            <p:txEl>
                                              <p:pRg st="1" end="1"/>
                                            </p:txEl>
                                          </p:spTgt>
                                        </p:tgtEl>
                                        <p:attrNameLst>
                                          <p:attrName>style.visibility</p:attrName>
                                        </p:attrNameLst>
                                      </p:cBhvr>
                                      <p:to>
                                        <p:strVal val="visible"/>
                                      </p:to>
                                    </p:set>
                                    <p:animEffect transition="in" filter="fade">
                                      <p:cBhvr>
                                        <p:cTn id="14" dur="1000"/>
                                        <p:tgtEl>
                                          <p:spTgt spid="140291">
                                            <p:txEl>
                                              <p:pRg st="1" end="1"/>
                                            </p:txEl>
                                          </p:spTgt>
                                        </p:tgtEl>
                                      </p:cBhvr>
                                    </p:animEffect>
                                    <p:anim calcmode="lin" valueType="num">
                                      <p:cBhvr>
                                        <p:cTn id="15"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0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0291">
                                            <p:txEl>
                                              <p:pRg st="2" end="2"/>
                                            </p:txEl>
                                          </p:spTgt>
                                        </p:tgtEl>
                                        <p:attrNameLst>
                                          <p:attrName>style.visibility</p:attrName>
                                        </p:attrNameLst>
                                      </p:cBhvr>
                                      <p:to>
                                        <p:strVal val="visible"/>
                                      </p:to>
                                    </p:set>
                                    <p:animEffect transition="in" filter="fade">
                                      <p:cBhvr>
                                        <p:cTn id="21" dur="1000"/>
                                        <p:tgtEl>
                                          <p:spTgt spid="140291">
                                            <p:txEl>
                                              <p:pRg st="2" end="2"/>
                                            </p:txEl>
                                          </p:spTgt>
                                        </p:tgtEl>
                                      </p:cBhvr>
                                    </p:animEffect>
                                    <p:anim calcmode="lin" valueType="num">
                                      <p:cBhvr>
                                        <p:cTn id="22"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0291">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40291">
                                            <p:txEl>
                                              <p:pRg st="3" end="3"/>
                                            </p:txEl>
                                          </p:spTgt>
                                        </p:tgtEl>
                                        <p:attrNameLst>
                                          <p:attrName>style.visibility</p:attrName>
                                        </p:attrNameLst>
                                      </p:cBhvr>
                                      <p:to>
                                        <p:strVal val="visible"/>
                                      </p:to>
                                    </p:set>
                                    <p:animEffect transition="in" filter="fade">
                                      <p:cBhvr>
                                        <p:cTn id="26" dur="1000"/>
                                        <p:tgtEl>
                                          <p:spTgt spid="140291">
                                            <p:txEl>
                                              <p:pRg st="3" end="3"/>
                                            </p:txEl>
                                          </p:spTgt>
                                        </p:tgtEl>
                                      </p:cBhvr>
                                    </p:animEffect>
                                    <p:anim calcmode="lin" valueType="num">
                                      <p:cBhvr>
                                        <p:cTn id="27" dur="10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40291">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0291">
                                            <p:txEl>
                                              <p:pRg st="4" end="4"/>
                                            </p:txEl>
                                          </p:spTgt>
                                        </p:tgtEl>
                                        <p:attrNameLst>
                                          <p:attrName>style.visibility</p:attrName>
                                        </p:attrNameLst>
                                      </p:cBhvr>
                                      <p:to>
                                        <p:strVal val="visible"/>
                                      </p:to>
                                    </p:set>
                                    <p:animEffect transition="in" filter="fade">
                                      <p:cBhvr>
                                        <p:cTn id="31" dur="1000"/>
                                        <p:tgtEl>
                                          <p:spTgt spid="140291">
                                            <p:txEl>
                                              <p:pRg st="4" end="4"/>
                                            </p:txEl>
                                          </p:spTgt>
                                        </p:tgtEl>
                                      </p:cBhvr>
                                    </p:animEffect>
                                    <p:anim calcmode="lin" valueType="num">
                                      <p:cBhvr>
                                        <p:cTn id="32" dur="10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40291">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0291">
                                            <p:txEl>
                                              <p:pRg st="5" end="5"/>
                                            </p:txEl>
                                          </p:spTgt>
                                        </p:tgtEl>
                                        <p:attrNameLst>
                                          <p:attrName>style.visibility</p:attrName>
                                        </p:attrNameLst>
                                      </p:cBhvr>
                                      <p:to>
                                        <p:strVal val="visible"/>
                                      </p:to>
                                    </p:set>
                                    <p:animEffect transition="in" filter="fade">
                                      <p:cBhvr>
                                        <p:cTn id="36" dur="1000"/>
                                        <p:tgtEl>
                                          <p:spTgt spid="140291">
                                            <p:txEl>
                                              <p:pRg st="5" end="5"/>
                                            </p:txEl>
                                          </p:spTgt>
                                        </p:tgtEl>
                                      </p:cBhvr>
                                    </p:animEffect>
                                    <p:anim calcmode="lin" valueType="num">
                                      <p:cBhvr>
                                        <p:cTn id="37" dur="1000" fill="hold"/>
                                        <p:tgtEl>
                                          <p:spTgt spid="14029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40291">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0291">
                                            <p:txEl>
                                              <p:pRg st="6" end="6"/>
                                            </p:txEl>
                                          </p:spTgt>
                                        </p:tgtEl>
                                        <p:attrNameLst>
                                          <p:attrName>style.visibility</p:attrName>
                                        </p:attrNameLst>
                                      </p:cBhvr>
                                      <p:to>
                                        <p:strVal val="visible"/>
                                      </p:to>
                                    </p:set>
                                    <p:animEffect transition="in" filter="fade">
                                      <p:cBhvr>
                                        <p:cTn id="41" dur="1000"/>
                                        <p:tgtEl>
                                          <p:spTgt spid="140291">
                                            <p:txEl>
                                              <p:pRg st="6" end="6"/>
                                            </p:txEl>
                                          </p:spTgt>
                                        </p:tgtEl>
                                      </p:cBhvr>
                                    </p:animEffect>
                                    <p:anim calcmode="lin" valueType="num">
                                      <p:cBhvr>
                                        <p:cTn id="42" dur="1000" fill="hold"/>
                                        <p:tgtEl>
                                          <p:spTgt spid="140291">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4029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32CE0-EDED-DC3E-1D54-B30EB9403E26}"/>
            </a:ext>
          </a:extLst>
        </p:cNvPr>
        <p:cNvGrpSpPr/>
        <p:nvPr/>
      </p:nvGrpSpPr>
      <p:grpSpPr>
        <a:xfrm>
          <a:off x="0" y="0"/>
          <a:ext cx="0" cy="0"/>
          <a:chOff x="0" y="0"/>
          <a:chExt cx="0" cy="0"/>
        </a:xfrm>
      </p:grpSpPr>
      <p:sp>
        <p:nvSpPr>
          <p:cNvPr id="140290" name="Rectangle 2">
            <a:extLst>
              <a:ext uri="{FF2B5EF4-FFF2-40B4-BE49-F238E27FC236}">
                <a16:creationId xmlns:a16="http://schemas.microsoft.com/office/drawing/2014/main" id="{4DFCFE08-6623-F205-24F7-1259974641B6}"/>
              </a:ext>
            </a:extLst>
          </p:cNvPr>
          <p:cNvSpPr>
            <a:spLocks noGrp="1" noChangeArrowheads="1"/>
          </p:cNvSpPr>
          <p:nvPr>
            <p:ph type="title"/>
          </p:nvPr>
        </p:nvSpPr>
        <p:spPr>
          <a:xfrm>
            <a:off x="605308" y="76199"/>
            <a:ext cx="11050073" cy="1173052"/>
          </a:xfrm>
        </p:spPr>
        <p:txBody>
          <a:bodyPr/>
          <a:lstStyle/>
          <a:p>
            <a:r>
              <a:rPr lang="en-US" altLang="en-US" sz="3600" b="1" dirty="0">
                <a:solidFill>
                  <a:srgbClr val="292929"/>
                </a:solidFill>
                <a:latin typeface="Arial" panose="020B0604020202020204" pitchFamily="34" charset="0"/>
                <a:cs typeface="Arial" panose="020B0604020202020204" pitchFamily="34" charset="0"/>
              </a:rPr>
              <a:t>Jesus Heals the </a:t>
            </a:r>
            <a:r>
              <a:rPr lang="en-US" altLang="en-US" sz="3600" b="1" dirty="0" err="1">
                <a:solidFill>
                  <a:srgbClr val="292929"/>
                </a:solidFill>
                <a:latin typeface="Arial" panose="020B0604020202020204" pitchFamily="34" charset="0"/>
                <a:cs typeface="Arial" panose="020B0604020202020204" pitchFamily="34" charset="0"/>
              </a:rPr>
              <a:t>Gerasene</a:t>
            </a:r>
            <a:r>
              <a:rPr lang="en-US" altLang="en-US" sz="3600" b="1" dirty="0">
                <a:solidFill>
                  <a:srgbClr val="292929"/>
                </a:solidFill>
                <a:latin typeface="Arial" panose="020B0604020202020204" pitchFamily="34" charset="0"/>
                <a:cs typeface="Arial" panose="020B0604020202020204" pitchFamily="34" charset="0"/>
              </a:rPr>
              <a:t> Demoniac </a:t>
            </a:r>
            <a:br>
              <a:rPr lang="en-US" altLang="en-US" sz="3600" b="1" dirty="0">
                <a:solidFill>
                  <a:srgbClr val="292929"/>
                </a:solidFill>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(Mark 5:1-20; Matthew 8:28-34; Luke 8:26-39)</a:t>
            </a:r>
            <a:endParaRPr lang="en-US" altLang="en-US" sz="3600" dirty="0">
              <a:latin typeface="Arial" panose="020B0604020202020204" pitchFamily="34" charset="0"/>
              <a:cs typeface="Arial" panose="020B0604020202020204" pitchFamily="34" charset="0"/>
            </a:endParaRPr>
          </a:p>
        </p:txBody>
      </p:sp>
      <p:sp>
        <p:nvSpPr>
          <p:cNvPr id="140291" name="Rectangle 3" descr="Recycled paper">
            <a:extLst>
              <a:ext uri="{FF2B5EF4-FFF2-40B4-BE49-F238E27FC236}">
                <a16:creationId xmlns:a16="http://schemas.microsoft.com/office/drawing/2014/main" id="{A5F8360E-0340-7FDE-42F3-E043695ED7FF}"/>
              </a:ext>
            </a:extLst>
          </p:cNvPr>
          <p:cNvSpPr>
            <a:spLocks noGrp="1" noChangeArrowheads="1"/>
          </p:cNvSpPr>
          <p:nvPr>
            <p:ph type="body" idx="1"/>
          </p:nvPr>
        </p:nvSpPr>
        <p:spPr>
          <a:xfrm>
            <a:off x="321973" y="1249251"/>
            <a:ext cx="11870027" cy="5532550"/>
          </a:xfrm>
          <a:noFill/>
        </p:spPr>
        <p:txBody>
          <a:bodyPr/>
          <a:lstStyle/>
          <a:p>
            <a:pPr marL="0" indent="0">
              <a:lnSpc>
                <a:spcPct val="85000"/>
              </a:lnSpc>
              <a:spcBef>
                <a:spcPct val="15000"/>
              </a:spcBef>
              <a:buNone/>
            </a:pPr>
            <a:r>
              <a:rPr lang="en-US" altLang="en-US" sz="3200" dirty="0">
                <a:latin typeface="Arial" panose="020B0604020202020204" pitchFamily="34" charset="0"/>
                <a:cs typeface="Arial" panose="020B0604020202020204" pitchFamily="34" charset="0"/>
              </a:rPr>
              <a:t>Jesus casts out the demon (Mark 5:6-13)</a:t>
            </a:r>
          </a:p>
          <a:p>
            <a:pPr marL="569913" lvl="2" indent="-277813">
              <a:lnSpc>
                <a:spcPct val="85000"/>
              </a:lnSpc>
              <a:spcBef>
                <a:spcPct val="15000"/>
              </a:spcBef>
            </a:pPr>
            <a:r>
              <a:rPr lang="en-US" altLang="en-US" sz="3000" dirty="0">
                <a:latin typeface="Arial" panose="020B0604020202020204" pitchFamily="34" charset="0"/>
                <a:cs typeface="Arial" panose="020B0604020202020204" pitchFamily="34" charset="0"/>
              </a:rPr>
              <a:t>The man runs and worships Jesus. </a:t>
            </a:r>
          </a:p>
          <a:p>
            <a:pPr marL="966788" lvl="3" indent="-344488">
              <a:lnSpc>
                <a:spcPct val="85000"/>
              </a:lnSpc>
              <a:spcBef>
                <a:spcPct val="15000"/>
              </a:spcBef>
            </a:pPr>
            <a:r>
              <a:rPr lang="en-US" altLang="en-US" sz="3000" i="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 addresses Him as “Jesus, Son of the Most High God.” </a:t>
            </a:r>
          </a:p>
          <a:p>
            <a:pPr marL="966788" lvl="3" indent="-344488">
              <a:lnSpc>
                <a:spcPct val="85000"/>
              </a:lnSpc>
              <a:spcBef>
                <a:spcPct val="15000"/>
              </a:spcBef>
            </a:pPr>
            <a:r>
              <a:rPr lang="en-US" altLang="en-US" sz="3000" i="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demon is called “Legion” because there were many.</a:t>
            </a:r>
          </a:p>
          <a:p>
            <a:pPr marL="569913" lvl="2" indent="-277813">
              <a:lnSpc>
                <a:spcPct val="85000"/>
              </a:lnSpc>
              <a:spcBef>
                <a:spcPct val="15000"/>
              </a:spcBef>
            </a:pPr>
            <a:r>
              <a:rPr lang="en-US" altLang="en-US" sz="3000" dirty="0">
                <a:latin typeface="Arial" panose="020B0604020202020204" pitchFamily="34" charset="0"/>
                <a:cs typeface="Arial" panose="020B0604020202020204" pitchFamily="34" charset="0"/>
              </a:rPr>
              <a:t>When Jesus commands the unclean spirit to come out of the man, he begs Jesus </a:t>
            </a:r>
            <a:r>
              <a:rPr lang="en-US" altLang="en-US"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not to torment him </a:t>
            </a:r>
            <a:r>
              <a:rPr lang="en-US" altLang="en-US" sz="3000" dirty="0">
                <a:latin typeface="Arial" panose="020B0604020202020204" pitchFamily="34" charset="0"/>
                <a:cs typeface="Arial" panose="020B0604020202020204" pitchFamily="34" charset="0"/>
              </a:rPr>
              <a:t>or </a:t>
            </a:r>
            <a:r>
              <a:rPr lang="en-US" altLang="en-US"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send him out of the country </a:t>
            </a:r>
            <a:r>
              <a:rPr lang="en-US" altLang="en-US" sz="3000" dirty="0">
                <a:latin typeface="Arial" panose="020B0604020202020204" pitchFamily="34" charset="0"/>
                <a:cs typeface="Arial" panose="020B0604020202020204" pitchFamily="34" charset="0"/>
              </a:rPr>
              <a:t>or </a:t>
            </a:r>
            <a:r>
              <a:rPr lang="en-US" altLang="en-US" sz="3000" i="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cast him into the abyss* </a:t>
            </a:r>
            <a:r>
              <a:rPr lang="en-US" altLang="en-US" sz="3000" dirty="0">
                <a:latin typeface="Arial" panose="020B0604020202020204" pitchFamily="34" charset="0"/>
                <a:cs typeface="Arial" panose="020B0604020202020204" pitchFamily="34" charset="0"/>
              </a:rPr>
              <a:t>(Luke 8:31). </a:t>
            </a:r>
          </a:p>
          <a:p>
            <a:pPr marL="914400" lvl="3" indent="-292100">
              <a:lnSpc>
                <a:spcPct val="85000"/>
              </a:lnSpc>
              <a:spcBef>
                <a:spcPct val="15000"/>
              </a:spcBef>
            </a:pPr>
            <a:r>
              <a:rPr lang="en-US" altLang="en-US" sz="3000" dirty="0">
                <a:latin typeface="Arial" panose="020B0604020202020204" pitchFamily="34" charset="0"/>
                <a:cs typeface="Arial" panose="020B0604020202020204" pitchFamily="34" charset="0"/>
              </a:rPr>
              <a:t>Jesus permits the demons to enter some swine, and the herd of 2,000 runs down a steep embankment into the sea and drowns. </a:t>
            </a:r>
          </a:p>
          <a:p>
            <a:pPr marL="569913" lvl="2" indent="-277813">
              <a:lnSpc>
                <a:spcPct val="85000"/>
              </a:lnSpc>
              <a:spcBef>
                <a:spcPct val="15000"/>
              </a:spcBef>
            </a:pPr>
            <a:r>
              <a:rPr lang="en-US" altLang="en-US" sz="3000" b="1" dirty="0">
                <a:latin typeface="Arial" panose="020B0604020202020204" pitchFamily="34" charset="0"/>
                <a:cs typeface="Arial" panose="020B0604020202020204" pitchFamily="34" charset="0"/>
              </a:rPr>
              <a:t>NOTE: </a:t>
            </a:r>
            <a:r>
              <a:rPr lang="en-US" altLang="en-US" sz="3000" dirty="0">
                <a:latin typeface="Arial" panose="020B0604020202020204" pitchFamily="34" charset="0"/>
                <a:cs typeface="Arial" panose="020B0604020202020204" pitchFamily="34" charset="0"/>
              </a:rPr>
              <a:t>Jesus’ power over demons proves His identity as God’s Son and is connected to His power to forgive sins                        (Matthew 12:28-29; Zechariah 13:1-2).</a:t>
            </a:r>
          </a:p>
        </p:txBody>
      </p:sp>
    </p:spTree>
    <p:extLst>
      <p:ext uri="{BB962C8B-B14F-4D97-AF65-F5344CB8AC3E}">
        <p14:creationId xmlns:p14="http://schemas.microsoft.com/office/powerpoint/2010/main" val="104522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1000"/>
                                        <p:tgtEl>
                                          <p:spTgt spid="140291">
                                            <p:txEl>
                                              <p:pRg st="0" end="0"/>
                                            </p:txEl>
                                          </p:spTgt>
                                        </p:tgtEl>
                                      </p:cBhvr>
                                    </p:animEffect>
                                    <p:anim calcmode="lin" valueType="num">
                                      <p:cBhvr>
                                        <p:cTn id="8"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0291">
                                            <p:txEl>
                                              <p:pRg st="1" end="1"/>
                                            </p:txEl>
                                          </p:spTgt>
                                        </p:tgtEl>
                                        <p:attrNameLst>
                                          <p:attrName>style.visibility</p:attrName>
                                        </p:attrNameLst>
                                      </p:cBhvr>
                                      <p:to>
                                        <p:strVal val="visible"/>
                                      </p:to>
                                    </p:set>
                                    <p:animEffect transition="in" filter="fade">
                                      <p:cBhvr>
                                        <p:cTn id="14" dur="1000"/>
                                        <p:tgtEl>
                                          <p:spTgt spid="140291">
                                            <p:txEl>
                                              <p:pRg st="1" end="1"/>
                                            </p:txEl>
                                          </p:spTgt>
                                        </p:tgtEl>
                                      </p:cBhvr>
                                    </p:animEffect>
                                    <p:anim calcmode="lin" valueType="num">
                                      <p:cBhvr>
                                        <p:cTn id="15"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0291">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0291">
                                            <p:txEl>
                                              <p:pRg st="2" end="2"/>
                                            </p:txEl>
                                          </p:spTgt>
                                        </p:tgtEl>
                                        <p:attrNameLst>
                                          <p:attrName>style.visibility</p:attrName>
                                        </p:attrNameLst>
                                      </p:cBhvr>
                                      <p:to>
                                        <p:strVal val="visible"/>
                                      </p:to>
                                    </p:set>
                                    <p:animEffect transition="in" filter="fade">
                                      <p:cBhvr>
                                        <p:cTn id="19" dur="1000"/>
                                        <p:tgtEl>
                                          <p:spTgt spid="140291">
                                            <p:txEl>
                                              <p:pRg st="2" end="2"/>
                                            </p:txEl>
                                          </p:spTgt>
                                        </p:tgtEl>
                                      </p:cBhvr>
                                    </p:animEffect>
                                    <p:anim calcmode="lin" valueType="num">
                                      <p:cBhvr>
                                        <p:cTn id="20"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0291">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0291">
                                            <p:txEl>
                                              <p:pRg st="3" end="3"/>
                                            </p:txEl>
                                          </p:spTgt>
                                        </p:tgtEl>
                                        <p:attrNameLst>
                                          <p:attrName>style.visibility</p:attrName>
                                        </p:attrNameLst>
                                      </p:cBhvr>
                                      <p:to>
                                        <p:strVal val="visible"/>
                                      </p:to>
                                    </p:set>
                                    <p:animEffect transition="in" filter="fade">
                                      <p:cBhvr>
                                        <p:cTn id="24" dur="1000"/>
                                        <p:tgtEl>
                                          <p:spTgt spid="140291">
                                            <p:txEl>
                                              <p:pRg st="3" end="3"/>
                                            </p:txEl>
                                          </p:spTgt>
                                        </p:tgtEl>
                                      </p:cBhvr>
                                    </p:animEffect>
                                    <p:anim calcmode="lin" valueType="num">
                                      <p:cBhvr>
                                        <p:cTn id="25" dur="10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402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0291">
                                            <p:txEl>
                                              <p:pRg st="4" end="4"/>
                                            </p:txEl>
                                          </p:spTgt>
                                        </p:tgtEl>
                                        <p:attrNameLst>
                                          <p:attrName>style.visibility</p:attrName>
                                        </p:attrNameLst>
                                      </p:cBhvr>
                                      <p:to>
                                        <p:strVal val="visible"/>
                                      </p:to>
                                    </p:set>
                                    <p:animEffect transition="in" filter="fade">
                                      <p:cBhvr>
                                        <p:cTn id="31" dur="1000"/>
                                        <p:tgtEl>
                                          <p:spTgt spid="140291">
                                            <p:txEl>
                                              <p:pRg st="4" end="4"/>
                                            </p:txEl>
                                          </p:spTgt>
                                        </p:tgtEl>
                                      </p:cBhvr>
                                    </p:animEffect>
                                    <p:anim calcmode="lin" valueType="num">
                                      <p:cBhvr>
                                        <p:cTn id="32" dur="10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40291">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0291">
                                            <p:txEl>
                                              <p:pRg st="5" end="5"/>
                                            </p:txEl>
                                          </p:spTgt>
                                        </p:tgtEl>
                                        <p:attrNameLst>
                                          <p:attrName>style.visibility</p:attrName>
                                        </p:attrNameLst>
                                      </p:cBhvr>
                                      <p:to>
                                        <p:strVal val="visible"/>
                                      </p:to>
                                    </p:set>
                                    <p:animEffect transition="in" filter="fade">
                                      <p:cBhvr>
                                        <p:cTn id="36" dur="1000"/>
                                        <p:tgtEl>
                                          <p:spTgt spid="140291">
                                            <p:txEl>
                                              <p:pRg st="5" end="5"/>
                                            </p:txEl>
                                          </p:spTgt>
                                        </p:tgtEl>
                                      </p:cBhvr>
                                    </p:animEffect>
                                    <p:anim calcmode="lin" valueType="num">
                                      <p:cBhvr>
                                        <p:cTn id="37" dur="1000" fill="hold"/>
                                        <p:tgtEl>
                                          <p:spTgt spid="14029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4029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0291">
                                            <p:txEl>
                                              <p:pRg st="6" end="6"/>
                                            </p:txEl>
                                          </p:spTgt>
                                        </p:tgtEl>
                                        <p:attrNameLst>
                                          <p:attrName>style.visibility</p:attrName>
                                        </p:attrNameLst>
                                      </p:cBhvr>
                                      <p:to>
                                        <p:strVal val="visible"/>
                                      </p:to>
                                    </p:set>
                                    <p:animEffect transition="in" filter="fade">
                                      <p:cBhvr>
                                        <p:cTn id="43" dur="1000"/>
                                        <p:tgtEl>
                                          <p:spTgt spid="140291">
                                            <p:txEl>
                                              <p:pRg st="6" end="6"/>
                                            </p:txEl>
                                          </p:spTgt>
                                        </p:tgtEl>
                                      </p:cBhvr>
                                    </p:animEffect>
                                    <p:anim calcmode="lin" valueType="num">
                                      <p:cBhvr>
                                        <p:cTn id="44" dur="1000" fill="hold"/>
                                        <p:tgtEl>
                                          <p:spTgt spid="140291">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4029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3068</TotalTime>
  <Words>1824</Words>
  <Application>Microsoft Office PowerPoint</Application>
  <PresentationFormat>Widescreen</PresentationFormat>
  <Paragraphs>86</Paragraphs>
  <Slides>17</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Berlin Sans FB Demi</vt:lpstr>
      <vt:lpstr>Calibri</vt:lpstr>
      <vt:lpstr>Calibri Light</vt:lpstr>
      <vt:lpstr>Office Theme</vt:lpstr>
      <vt:lpstr>1_Office Theme</vt:lpstr>
      <vt:lpstr>2_Office Theme</vt:lpstr>
      <vt:lpstr> The Life   of Christ</vt:lpstr>
      <vt:lpstr>Seven Periods of Jesus’ Life</vt:lpstr>
      <vt:lpstr>“On the same day, when evening had come, He said to them, ‘Let us cross over to the other side.’  Now when they had left the multitude, they took Him along in the boat as He was. And other little    boats were also with Him.”                           (Mark 4:35-36)</vt:lpstr>
      <vt:lpstr>Jesus stills the Storm (Mark 4:35-41; Matthew 8:18, 23-27; Luke 8:22-25)</vt:lpstr>
      <vt:lpstr>PowerPoint Presentation</vt:lpstr>
      <vt:lpstr>Waves Crashing on the Shore of the Sea of Galilee</vt:lpstr>
      <vt:lpstr>PowerPoint Presentation</vt:lpstr>
      <vt:lpstr>Jesus Heals the Gerasene Demoniac  (Mark 5:1-20; Matthew 8:28-34; Luke 8:26-39)</vt:lpstr>
      <vt:lpstr>Jesus Heals the Gerasene Demoniac  (Mark 5:1-20; Matthew 8:28-34; Luke 8:26-39)</vt:lpstr>
      <vt:lpstr>A steep slope descending to the east side of the Sea of Galilee – near Gergesa, modern Kersa</vt:lpstr>
      <vt:lpstr>Jesus Heals the Gerasene Demoniac  (Mark 5:1-20; Matthew 8:28-34; Luke 8:26-39)</vt:lpstr>
      <vt:lpstr>PowerPoint Presentation</vt:lpstr>
      <vt:lpstr>Ruins of Scythopolis</vt:lpstr>
      <vt:lpstr>Theater at Scythopolis</vt:lpstr>
      <vt:lpstr>PowerPoint Presentation</vt:lpstr>
      <vt:lpstr>PowerPoint Presentation</vt:lpstr>
      <vt:lpstr>Jesus heals 2 blind men (Matthew 9:27-34)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of Christ (I)</dc:title>
  <dc:creator>user</dc:creator>
  <cp:lastModifiedBy>Steve Klein</cp:lastModifiedBy>
  <cp:revision>267</cp:revision>
  <cp:lastPrinted>2017-02-08T17:20:06Z</cp:lastPrinted>
  <dcterms:created xsi:type="dcterms:W3CDTF">2016-11-30T15:45:38Z</dcterms:created>
  <dcterms:modified xsi:type="dcterms:W3CDTF">2025-01-20T22:34:53Z</dcterms:modified>
</cp:coreProperties>
</file>